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7"/>
  </p:notesMasterIdLst>
  <p:handoutMasterIdLst>
    <p:handoutMasterId r:id="rId38"/>
  </p:handoutMasterIdLst>
  <p:sldIdLst>
    <p:sldId id="257" r:id="rId2"/>
    <p:sldId id="258" r:id="rId3"/>
    <p:sldId id="259" r:id="rId4"/>
    <p:sldId id="261" r:id="rId5"/>
    <p:sldId id="260" r:id="rId6"/>
    <p:sldId id="269" r:id="rId7"/>
    <p:sldId id="271" r:id="rId8"/>
    <p:sldId id="272" r:id="rId9"/>
    <p:sldId id="273" r:id="rId10"/>
    <p:sldId id="270" r:id="rId11"/>
    <p:sldId id="262" r:id="rId12"/>
    <p:sldId id="274" r:id="rId13"/>
    <p:sldId id="275" r:id="rId14"/>
    <p:sldId id="263" r:id="rId15"/>
    <p:sldId id="264" r:id="rId16"/>
    <p:sldId id="276" r:id="rId17"/>
    <p:sldId id="265" r:id="rId18"/>
    <p:sldId id="278" r:id="rId19"/>
    <p:sldId id="279" r:id="rId20"/>
    <p:sldId id="280" r:id="rId21"/>
    <p:sldId id="277" r:id="rId22"/>
    <p:sldId id="282" r:id="rId23"/>
    <p:sldId id="283" r:id="rId24"/>
    <p:sldId id="284" r:id="rId25"/>
    <p:sldId id="281" r:id="rId26"/>
    <p:sldId id="285" r:id="rId27"/>
    <p:sldId id="286" r:id="rId28"/>
    <p:sldId id="288" r:id="rId29"/>
    <p:sldId id="287" r:id="rId30"/>
    <p:sldId id="266" r:id="rId31"/>
    <p:sldId id="289" r:id="rId32"/>
    <p:sldId id="267" r:id="rId33"/>
    <p:sldId id="290" r:id="rId34"/>
    <p:sldId id="268" r:id="rId35"/>
    <p:sldId id="291" r:id="rId3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766"/>
    <a:srgbClr val="6DB6AB"/>
    <a:srgbClr val="01999C"/>
    <a:srgbClr val="00AFCC"/>
    <a:srgbClr val="595959"/>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5" autoAdjust="0"/>
    <p:restoredTop sz="94660"/>
  </p:normalViewPr>
  <p:slideViewPr>
    <p:cSldViewPr snapToGrid="0" showGuides="1">
      <p:cViewPr varScale="1">
        <p:scale>
          <a:sx n="114" d="100"/>
          <a:sy n="114" d="100"/>
        </p:scale>
        <p:origin x="1800" y="114"/>
      </p:cViewPr>
      <p:guideLst>
        <p:guide orient="horz" pos="2160"/>
        <p:guide pos="2880"/>
      </p:guideLst>
    </p:cSldViewPr>
  </p:slid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C3788-AF23-4201-9E27-4091D6F8534B}" type="datetimeFigureOut">
              <a:rPr lang="pt-BR" smtClean="0"/>
              <a:t>08/03/2019</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DB924-4D22-454C-8E13-AF399D3B1AA9}" type="slidenum">
              <a:rPr lang="pt-BR" smtClean="0"/>
              <a:t>‹nº›</a:t>
            </a:fld>
            <a:endParaRPr lang="pt-BR"/>
          </a:p>
        </p:txBody>
      </p:sp>
    </p:spTree>
    <p:extLst>
      <p:ext uri="{BB962C8B-B14F-4D97-AF65-F5344CB8AC3E}">
        <p14:creationId xmlns:p14="http://schemas.microsoft.com/office/powerpoint/2010/main" val="1342695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BE64CA-149A-4BC7-859F-22662D6A9FED}" type="datetimeFigureOut">
              <a:rPr lang="pt-BR" smtClean="0"/>
              <a:t>08/03/2019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936CC-07FA-40F4-98DE-27FF45D11D2F}" type="slidenum">
              <a:rPr lang="pt-BR" smtClean="0"/>
              <a:t>‹nº›</a:t>
            </a:fld>
            <a:endParaRPr lang="pt-BR"/>
          </a:p>
        </p:txBody>
      </p:sp>
    </p:spTree>
    <p:extLst>
      <p:ext uri="{BB962C8B-B14F-4D97-AF65-F5344CB8AC3E}">
        <p14:creationId xmlns:p14="http://schemas.microsoft.com/office/powerpoint/2010/main" val="271866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sejaetico.com.br/"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ejaetico.com.br/" TargetMode="Externa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373214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ítulo">
    <p:spTree>
      <p:nvGrpSpPr>
        <p:cNvPr id="1" name=""/>
        <p:cNvGrpSpPr/>
        <p:nvPr/>
      </p:nvGrpSpPr>
      <p:grpSpPr>
        <a:xfrm>
          <a:off x="0" y="0"/>
          <a:ext cx="0" cy="0"/>
          <a:chOff x="0" y="0"/>
          <a:chExt cx="0" cy="0"/>
        </a:xfrm>
      </p:grpSpPr>
      <p:pic>
        <p:nvPicPr>
          <p:cNvPr id="9" name="Image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Tree>
    <p:extLst>
      <p:ext uri="{BB962C8B-B14F-4D97-AF65-F5344CB8AC3E}">
        <p14:creationId xmlns:p14="http://schemas.microsoft.com/office/powerpoint/2010/main" val="217708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de Objetivos">
    <p:spTree>
      <p:nvGrpSpPr>
        <p:cNvPr id="1" name=""/>
        <p:cNvGrpSpPr/>
        <p:nvPr/>
      </p:nvGrpSpPr>
      <p:grpSpPr>
        <a:xfrm>
          <a:off x="0" y="0"/>
          <a:ext cx="0" cy="0"/>
          <a:chOff x="0" y="0"/>
          <a:chExt cx="0" cy="0"/>
        </a:xfrm>
      </p:grpSpPr>
      <p:pic>
        <p:nvPicPr>
          <p:cNvPr id="16" name="Imagem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3" name="Retângulo 2">
            <a:hlinkClick r:id="" action="ppaction://hlinkshowjump?jump=previousslide"/>
          </p:cNvPr>
          <p:cNvSpPr/>
          <p:nvPr userDrawn="1"/>
        </p:nvSpPr>
        <p:spPr>
          <a:xfrm>
            <a:off x="78422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userDrawn="1"/>
        </p:nvSpPr>
        <p:spPr>
          <a:xfrm>
            <a:off x="826770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hlinkClick r:id="rId3"/>
          </p:cNvPr>
          <p:cNvSpPr/>
          <p:nvPr userDrawn="1"/>
        </p:nvSpPr>
        <p:spPr>
          <a:xfrm>
            <a:off x="3600450" y="6381750"/>
            <a:ext cx="1822450"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hlinkClick r:id="" action="ppaction://hlinkshowjump?jump=previousslide"/>
          </p:cNvPr>
          <p:cNvSpPr/>
          <p:nvPr userDrawn="1"/>
        </p:nvSpPr>
        <p:spPr>
          <a:xfrm>
            <a:off x="8070846"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spaço Reservado para Texto 8"/>
          <p:cNvSpPr>
            <a:spLocks noGrp="1"/>
          </p:cNvSpPr>
          <p:nvPr>
            <p:ph type="body" sz="quarter" idx="10"/>
          </p:nvPr>
        </p:nvSpPr>
        <p:spPr>
          <a:xfrm>
            <a:off x="367200" y="1735200"/>
            <a:ext cx="8172000" cy="4572000"/>
          </a:xfrm>
          <a:prstGeom prst="rect">
            <a:avLst/>
          </a:prstGeom>
        </p:spPr>
        <p:txBody>
          <a:bodyPr/>
          <a:lstStyle>
            <a:lvl1pPr marL="228600" indent="-228600">
              <a:buClr>
                <a:srgbClr val="6DB6AB"/>
              </a:buClr>
              <a:buSzPct val="75000"/>
              <a:buFontTx/>
              <a:buBlip>
                <a:blip r:embed="rId4"/>
              </a:buBlip>
              <a:defRPr sz="2400">
                <a:solidFill>
                  <a:schemeClr val="tx1">
                    <a:lumMod val="75000"/>
                    <a:lumOff val="25000"/>
                  </a:schemeClr>
                </a:solidFill>
                <a:latin typeface="Trebuchet MS" panose="020B0603020202020204" pitchFamily="34" charset="0"/>
              </a:defRPr>
            </a:lvl1pPr>
            <a:lvl2pPr marL="685800" indent="-228600">
              <a:buClr>
                <a:srgbClr val="6DB6AB"/>
              </a:buClr>
              <a:buSzPct val="75000"/>
              <a:buFontTx/>
              <a:buBlip>
                <a:blip r:embed="rId4"/>
              </a:buBlip>
              <a:defRPr sz="2000">
                <a:solidFill>
                  <a:schemeClr val="tx1">
                    <a:lumMod val="75000"/>
                    <a:lumOff val="25000"/>
                  </a:schemeClr>
                </a:solidFill>
                <a:latin typeface="Trebuchet MS" panose="020B0603020202020204" pitchFamily="34" charset="0"/>
              </a:defRPr>
            </a:lvl2pPr>
            <a:lvl3pPr marL="1143000" indent="-228600">
              <a:buClr>
                <a:srgbClr val="6DB6AB"/>
              </a:buClr>
              <a:buSzPct val="75000"/>
              <a:buFontTx/>
              <a:buBlip>
                <a:blip r:embed="rId4"/>
              </a:buBlip>
              <a:defRPr sz="1800">
                <a:solidFill>
                  <a:schemeClr val="tx1">
                    <a:lumMod val="75000"/>
                    <a:lumOff val="25000"/>
                  </a:schemeClr>
                </a:solidFill>
                <a:latin typeface="Trebuchet MS" panose="020B0603020202020204" pitchFamily="34" charset="0"/>
              </a:defRPr>
            </a:lvl3pPr>
            <a:lvl4pPr marL="1600200" indent="-228600">
              <a:buClr>
                <a:srgbClr val="6DB6AB"/>
              </a:buClr>
              <a:buSzPct val="75000"/>
              <a:buFontTx/>
              <a:buBlip>
                <a:blip r:embed="rId4"/>
              </a:buBlip>
              <a:defRPr sz="1600">
                <a:solidFill>
                  <a:schemeClr val="tx1">
                    <a:lumMod val="75000"/>
                    <a:lumOff val="25000"/>
                  </a:schemeClr>
                </a:solidFill>
                <a:latin typeface="Trebuchet MS" panose="020B0603020202020204" pitchFamily="34" charset="0"/>
              </a:defRPr>
            </a:lvl4pPr>
            <a:lvl5pPr marL="2057400" indent="-228600">
              <a:buClr>
                <a:srgbClr val="6DB6AB"/>
              </a:buClr>
              <a:buSzPct val="75000"/>
              <a:buFontTx/>
              <a:buBlip>
                <a:blip r:embed="rId4"/>
              </a:buBlip>
              <a:defRPr sz="1600">
                <a:solidFill>
                  <a:schemeClr val="tx1">
                    <a:lumMod val="75000"/>
                    <a:lumOff val="25000"/>
                  </a:schemeClr>
                </a:solidFill>
                <a:latin typeface="Trebuchet MS" panose="020B0603020202020204" pitchFamily="34" charset="0"/>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14040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íde de conteúdo">
    <p:spTree>
      <p:nvGrpSpPr>
        <p:cNvPr id="1" name=""/>
        <p:cNvGrpSpPr/>
        <p:nvPr/>
      </p:nvGrpSpPr>
      <p:grpSpPr>
        <a:xfrm>
          <a:off x="0" y="0"/>
          <a:ext cx="0" cy="0"/>
          <a:chOff x="0" y="0"/>
          <a:chExt cx="0" cy="0"/>
        </a:xfrm>
      </p:grpSpPr>
      <p:pic>
        <p:nvPicPr>
          <p:cNvPr id="14" name="Imagem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8"/>
            <a:ext cx="9144000" cy="6857143"/>
          </a:xfrm>
          <a:prstGeom prst="rect">
            <a:avLst/>
          </a:prstGeom>
        </p:spPr>
      </p:pic>
      <p:sp>
        <p:nvSpPr>
          <p:cNvPr id="3" name="CaixaDeTexto 2"/>
          <p:cNvSpPr txBox="1"/>
          <p:nvPr userDrawn="1"/>
        </p:nvSpPr>
        <p:spPr>
          <a:xfrm>
            <a:off x="8634412" y="6464928"/>
            <a:ext cx="586846" cy="307777"/>
          </a:xfrm>
          <a:prstGeom prst="rect">
            <a:avLst/>
          </a:prstGeom>
          <a:noFill/>
        </p:spPr>
        <p:txBody>
          <a:bodyPr wrap="square" rtlCol="0">
            <a:spAutoFit/>
          </a:bodyPr>
          <a:lstStyle/>
          <a:p>
            <a:pPr algn="ctr"/>
            <a:fld id="{804A5568-B9F3-42B1-AA00-FE1BF7E31241}" type="slidenum">
              <a:rPr lang="pt-BR" sz="1400" smtClean="0">
                <a:solidFill>
                  <a:srgbClr val="585858"/>
                </a:solidFill>
                <a:latin typeface="Arial Narrow" panose="020B0606020202030204" pitchFamily="34" charset="0"/>
              </a:rPr>
              <a:pPr algn="ctr"/>
              <a:t>‹nº›</a:t>
            </a:fld>
            <a:endParaRPr lang="pt-BR" sz="1600" dirty="0">
              <a:solidFill>
                <a:srgbClr val="585858"/>
              </a:solidFill>
              <a:latin typeface="Arial Narrow" panose="020B0606020202030204" pitchFamily="34" charset="0"/>
            </a:endParaRPr>
          </a:p>
        </p:txBody>
      </p:sp>
      <p:sp>
        <p:nvSpPr>
          <p:cNvPr id="9" name="Retângulo 8">
            <a:hlinkClick r:id="rId3"/>
          </p:cNvPr>
          <p:cNvSpPr/>
          <p:nvPr userDrawn="1"/>
        </p:nvSpPr>
        <p:spPr>
          <a:xfrm>
            <a:off x="5423089" y="6469774"/>
            <a:ext cx="2647757"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spaço Reservado para Texto 9"/>
          <p:cNvSpPr>
            <a:spLocks noGrp="1"/>
          </p:cNvSpPr>
          <p:nvPr>
            <p:ph type="body" sz="quarter" idx="10"/>
          </p:nvPr>
        </p:nvSpPr>
        <p:spPr>
          <a:xfrm>
            <a:off x="251999" y="736600"/>
            <a:ext cx="8640000" cy="5474205"/>
          </a:xfrm>
          <a:prstGeom prst="rect">
            <a:avLst/>
          </a:prstGeom>
        </p:spPr>
        <p:txBody>
          <a:bodyPr/>
          <a:lstStyle>
            <a:lvl1pPr>
              <a:buClr>
                <a:srgbClr val="EBC766"/>
              </a:buClr>
              <a:defRPr sz="2400">
                <a:solidFill>
                  <a:schemeClr val="tx1">
                    <a:lumMod val="75000"/>
                    <a:lumOff val="25000"/>
                  </a:schemeClr>
                </a:solidFill>
                <a:latin typeface="Trebuchet MS" panose="020B0603020202020204" pitchFamily="34" charset="0"/>
              </a:defRPr>
            </a:lvl1pPr>
            <a:lvl2pPr>
              <a:buClr>
                <a:srgbClr val="EBC766"/>
              </a:buClr>
              <a:defRPr sz="2000">
                <a:solidFill>
                  <a:schemeClr val="tx1">
                    <a:lumMod val="75000"/>
                    <a:lumOff val="25000"/>
                  </a:schemeClr>
                </a:solidFill>
                <a:latin typeface="Trebuchet MS" panose="020B0603020202020204" pitchFamily="34" charset="0"/>
              </a:defRPr>
            </a:lvl2pPr>
            <a:lvl3pPr>
              <a:buClr>
                <a:srgbClr val="EBC766"/>
              </a:buClr>
              <a:defRPr sz="1800">
                <a:solidFill>
                  <a:schemeClr val="tx1">
                    <a:lumMod val="75000"/>
                    <a:lumOff val="25000"/>
                  </a:schemeClr>
                </a:solidFill>
                <a:latin typeface="Trebuchet MS" panose="020B0603020202020204" pitchFamily="34" charset="0"/>
              </a:defRPr>
            </a:lvl3pPr>
            <a:lvl4pPr>
              <a:buClr>
                <a:srgbClr val="EBC766"/>
              </a:buClr>
              <a:defRPr sz="1600">
                <a:solidFill>
                  <a:schemeClr val="tx1">
                    <a:lumMod val="75000"/>
                    <a:lumOff val="25000"/>
                  </a:schemeClr>
                </a:solidFill>
                <a:latin typeface="Trebuchet MS" panose="020B0603020202020204" pitchFamily="34" charset="0"/>
              </a:defRPr>
            </a:lvl4pPr>
            <a:lvl5pPr>
              <a:buClr>
                <a:srgbClr val="EBC766"/>
              </a:buClr>
              <a:defRPr sz="1600">
                <a:solidFill>
                  <a:schemeClr val="tx1">
                    <a:lumMod val="75000"/>
                    <a:lumOff val="25000"/>
                  </a:schemeClr>
                </a:solidFill>
                <a:latin typeface="Trebuchet MS" panose="020B0603020202020204" pitchFamily="34" charset="0"/>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Retângulo 10">
            <a:hlinkClick r:id="" action="ppaction://hlinkshowjump?jump=previousslide"/>
          </p:cNvPr>
          <p:cNvSpPr/>
          <p:nvPr userDrawn="1"/>
        </p:nvSpPr>
        <p:spPr>
          <a:xfrm>
            <a:off x="8070846"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hlinkClick r:id="" action="ppaction://hlinkshowjump?jump=nextslide"/>
          </p:cNvPr>
          <p:cNvSpPr/>
          <p:nvPr userDrawn="1"/>
        </p:nvSpPr>
        <p:spPr>
          <a:xfrm>
            <a:off x="8693150" y="76200"/>
            <a:ext cx="374650" cy="52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18050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3561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64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Origem das cidades</a:t>
            </a:r>
          </a:p>
        </p:txBody>
      </p:sp>
      <p:pic>
        <p:nvPicPr>
          <p:cNvPr id="3" name="Imagem 2">
            <a:extLst>
              <a:ext uri="{FF2B5EF4-FFF2-40B4-BE49-F238E27FC236}">
                <a16:creationId xmlns:a16="http://schemas.microsoft.com/office/drawing/2014/main" id="{5FF3C3ED-D4DA-4F36-8890-C5EF2A29F49F}"/>
              </a:ext>
            </a:extLst>
          </p:cNvPr>
          <p:cNvPicPr>
            <a:picLocks noChangeAspect="1"/>
          </p:cNvPicPr>
          <p:nvPr/>
        </p:nvPicPr>
        <p:blipFill>
          <a:blip r:embed="rId2"/>
          <a:stretch>
            <a:fillRect/>
          </a:stretch>
        </p:blipFill>
        <p:spPr>
          <a:xfrm>
            <a:off x="657224" y="1394888"/>
            <a:ext cx="7829550" cy="4638675"/>
          </a:xfrm>
          <a:prstGeom prst="rect">
            <a:avLst/>
          </a:prstGeom>
        </p:spPr>
      </p:pic>
      <p:sp>
        <p:nvSpPr>
          <p:cNvPr id="4" name="Retângulo 3">
            <a:extLst>
              <a:ext uri="{FF2B5EF4-FFF2-40B4-BE49-F238E27FC236}">
                <a16:creationId xmlns:a16="http://schemas.microsoft.com/office/drawing/2014/main" id="{3D265602-3B0F-4AA7-BAAF-BCDDB235F836}"/>
              </a:ext>
            </a:extLst>
          </p:cNvPr>
          <p:cNvSpPr/>
          <p:nvPr/>
        </p:nvSpPr>
        <p:spPr>
          <a:xfrm rot="16200000">
            <a:off x="6390862" y="3370222"/>
            <a:ext cx="4309378" cy="184666"/>
          </a:xfrm>
          <a:prstGeom prst="rect">
            <a:avLst/>
          </a:prstGeom>
        </p:spPr>
        <p:txBody>
          <a:bodyPr wrap="square">
            <a:spAutoFit/>
          </a:bodyPr>
          <a:lstStyle/>
          <a:p>
            <a:pPr algn="r"/>
            <a:r>
              <a:rPr lang="pt-BR" sz="600" dirty="0" err="1">
                <a:solidFill>
                  <a:schemeClr val="tx1">
                    <a:lumMod val="75000"/>
                    <a:lumOff val="25000"/>
                  </a:schemeClr>
                </a:solidFill>
                <a:latin typeface="Trebuchet MS" panose="020B0603020202020204" pitchFamily="34" charset="0"/>
              </a:rPr>
              <a:t>Croato</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
        <p:nvSpPr>
          <p:cNvPr id="5" name="Retângulo 4">
            <a:extLst>
              <a:ext uri="{FF2B5EF4-FFF2-40B4-BE49-F238E27FC236}">
                <a16:creationId xmlns:a16="http://schemas.microsoft.com/office/drawing/2014/main" id="{2BD465CC-FEB1-438C-B7A0-A3CA87B44ED5}"/>
              </a:ext>
            </a:extLst>
          </p:cNvPr>
          <p:cNvSpPr/>
          <p:nvPr/>
        </p:nvSpPr>
        <p:spPr>
          <a:xfrm>
            <a:off x="657224" y="5243118"/>
            <a:ext cx="7829550" cy="58228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rebuchet MS" panose="020B0603020202020204" pitchFamily="34" charset="0"/>
              </a:rPr>
              <a:t>Na imagem, visão de como teria sido a Roma antiga.</a:t>
            </a:r>
          </a:p>
        </p:txBody>
      </p:sp>
    </p:spTree>
    <p:extLst>
      <p:ext uri="{BB962C8B-B14F-4D97-AF65-F5344CB8AC3E}">
        <p14:creationId xmlns:p14="http://schemas.microsoft.com/office/powerpoint/2010/main" val="88836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Revolução Industrial e urbanização</a:t>
            </a:r>
          </a:p>
        </p:txBody>
      </p:sp>
      <p:sp>
        <p:nvSpPr>
          <p:cNvPr id="3" name="Retângulo: Cantos Arredondados 2">
            <a:extLst>
              <a:ext uri="{FF2B5EF4-FFF2-40B4-BE49-F238E27FC236}">
                <a16:creationId xmlns:a16="http://schemas.microsoft.com/office/drawing/2014/main" id="{88C699C9-7A08-4231-8D22-99A5EE023F0D}"/>
              </a:ext>
            </a:extLst>
          </p:cNvPr>
          <p:cNvSpPr/>
          <p:nvPr/>
        </p:nvSpPr>
        <p:spPr>
          <a:xfrm>
            <a:off x="526048" y="1510018"/>
            <a:ext cx="8104146" cy="1570320"/>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Trebuchet MS" panose="020B0603020202020204" pitchFamily="34" charset="0"/>
              </a:rPr>
              <a:t>A Revolução Industrial nos séculos XVIII e XIX foi acompanhada por uma aceleração notável do processo de urbanização e de exploração dos recursos naturais necessários para sustentar a produção e o consumo crescentes.</a:t>
            </a:r>
          </a:p>
        </p:txBody>
      </p:sp>
    </p:spTree>
    <p:extLst>
      <p:ext uri="{BB962C8B-B14F-4D97-AF65-F5344CB8AC3E}">
        <p14:creationId xmlns:p14="http://schemas.microsoft.com/office/powerpoint/2010/main" val="362257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Revolução Industrial e urbanização</a:t>
            </a:r>
          </a:p>
        </p:txBody>
      </p:sp>
      <p:sp>
        <p:nvSpPr>
          <p:cNvPr id="3" name="Retângulo: Cantos Arredondados 2">
            <a:extLst>
              <a:ext uri="{FF2B5EF4-FFF2-40B4-BE49-F238E27FC236}">
                <a16:creationId xmlns:a16="http://schemas.microsoft.com/office/drawing/2014/main" id="{88C699C9-7A08-4231-8D22-99A5EE023F0D}"/>
              </a:ext>
            </a:extLst>
          </p:cNvPr>
          <p:cNvSpPr/>
          <p:nvPr/>
        </p:nvSpPr>
        <p:spPr>
          <a:xfrm>
            <a:off x="526048" y="1510018"/>
            <a:ext cx="8104146" cy="1570320"/>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Trebuchet MS" panose="020B0603020202020204" pitchFamily="34" charset="0"/>
              </a:rPr>
              <a:t>A Revolução Industrial nos séculos XVIII e XIX foi acompanhada por uma aceleração notável do processo de urbanização e de exploração dos recursos naturais necessários para sustentar a produção e o consumo crescentes.</a:t>
            </a:r>
          </a:p>
        </p:txBody>
      </p:sp>
      <p:sp>
        <p:nvSpPr>
          <p:cNvPr id="4" name="Retângulo: Cantos Arredondados 3">
            <a:extLst>
              <a:ext uri="{FF2B5EF4-FFF2-40B4-BE49-F238E27FC236}">
                <a16:creationId xmlns:a16="http://schemas.microsoft.com/office/drawing/2014/main" id="{D7E4A3AC-0FEB-42B5-AE48-04C4F3278AB0}"/>
              </a:ext>
            </a:extLst>
          </p:cNvPr>
          <p:cNvSpPr/>
          <p:nvPr/>
        </p:nvSpPr>
        <p:spPr>
          <a:xfrm>
            <a:off x="526048" y="3288195"/>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Se antes as cidades comercializavam produtos agrícolas, agora era o campo que produzia para atender às demandas da cidade e de suas indústrias. Nesse contexto, pode-se afirmar que a Revolução Industrial contribuiu para a modernização agrícola visando ao atendimento da crescente demanda por matérias-primas e alimentos das cidades. </a:t>
            </a:r>
          </a:p>
        </p:txBody>
      </p:sp>
      <p:sp>
        <p:nvSpPr>
          <p:cNvPr id="5" name="Triângulo isósceles 4">
            <a:extLst>
              <a:ext uri="{FF2B5EF4-FFF2-40B4-BE49-F238E27FC236}">
                <a16:creationId xmlns:a16="http://schemas.microsoft.com/office/drawing/2014/main" id="{E7595649-211B-47D1-926A-AB14B64824D6}"/>
              </a:ext>
            </a:extLst>
          </p:cNvPr>
          <p:cNvSpPr/>
          <p:nvPr/>
        </p:nvSpPr>
        <p:spPr>
          <a:xfrm rot="10800000">
            <a:off x="6365965" y="3035648"/>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90692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Revolução Industrial e urbanização</a:t>
            </a:r>
          </a:p>
        </p:txBody>
      </p:sp>
      <p:sp>
        <p:nvSpPr>
          <p:cNvPr id="3" name="Retângulo: Cantos Arredondados 2">
            <a:extLst>
              <a:ext uri="{FF2B5EF4-FFF2-40B4-BE49-F238E27FC236}">
                <a16:creationId xmlns:a16="http://schemas.microsoft.com/office/drawing/2014/main" id="{88C699C9-7A08-4231-8D22-99A5EE023F0D}"/>
              </a:ext>
            </a:extLst>
          </p:cNvPr>
          <p:cNvSpPr/>
          <p:nvPr/>
        </p:nvSpPr>
        <p:spPr>
          <a:xfrm>
            <a:off x="526048" y="1510018"/>
            <a:ext cx="8104146" cy="1570320"/>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Trebuchet MS" panose="020B0603020202020204" pitchFamily="34" charset="0"/>
              </a:rPr>
              <a:t>A Revolução Industrial nos séculos XVIII e XIX foi acompanhada por uma aceleração notável do processo de urbanização e de exploração dos recursos naturais necessários para sustentar a produção e o consumo crescentes.</a:t>
            </a:r>
          </a:p>
        </p:txBody>
      </p:sp>
      <p:sp>
        <p:nvSpPr>
          <p:cNvPr id="4" name="Retângulo: Cantos Arredondados 3">
            <a:extLst>
              <a:ext uri="{FF2B5EF4-FFF2-40B4-BE49-F238E27FC236}">
                <a16:creationId xmlns:a16="http://schemas.microsoft.com/office/drawing/2014/main" id="{D7E4A3AC-0FEB-42B5-AE48-04C4F3278AB0}"/>
              </a:ext>
            </a:extLst>
          </p:cNvPr>
          <p:cNvSpPr/>
          <p:nvPr/>
        </p:nvSpPr>
        <p:spPr>
          <a:xfrm>
            <a:off x="526048" y="3288195"/>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A expansão da atividade industrial ampliou a oferta de empregos, desenvolveu ainda mais o comércio e os bancos e aumentou o número de escolas, hospitais e outros centros de prestação de serviços, atraindo a população para o meio urbano.</a:t>
            </a:r>
          </a:p>
        </p:txBody>
      </p:sp>
      <p:sp>
        <p:nvSpPr>
          <p:cNvPr id="5" name="Triângulo isósceles 4">
            <a:extLst>
              <a:ext uri="{FF2B5EF4-FFF2-40B4-BE49-F238E27FC236}">
                <a16:creationId xmlns:a16="http://schemas.microsoft.com/office/drawing/2014/main" id="{E7595649-211B-47D1-926A-AB14B64824D6}"/>
              </a:ext>
            </a:extLst>
          </p:cNvPr>
          <p:cNvSpPr/>
          <p:nvPr/>
        </p:nvSpPr>
        <p:spPr>
          <a:xfrm rot="10800000">
            <a:off x="6365965" y="3035648"/>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04290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Urbanização nos países desenvolvidos</a:t>
            </a:r>
          </a:p>
        </p:txBody>
      </p:sp>
      <p:pic>
        <p:nvPicPr>
          <p:cNvPr id="3" name="Imagem 2">
            <a:extLst>
              <a:ext uri="{FF2B5EF4-FFF2-40B4-BE49-F238E27FC236}">
                <a16:creationId xmlns:a16="http://schemas.microsoft.com/office/drawing/2014/main" id="{D397981B-D5E1-459E-AE89-CDB998322E33}"/>
              </a:ext>
            </a:extLst>
          </p:cNvPr>
          <p:cNvPicPr>
            <a:picLocks noChangeAspect="1"/>
          </p:cNvPicPr>
          <p:nvPr/>
        </p:nvPicPr>
        <p:blipFill>
          <a:blip r:embed="rId2"/>
          <a:stretch>
            <a:fillRect/>
          </a:stretch>
        </p:blipFill>
        <p:spPr>
          <a:xfrm>
            <a:off x="793488" y="1606058"/>
            <a:ext cx="7557025" cy="4082110"/>
          </a:xfrm>
          <a:prstGeom prst="rect">
            <a:avLst/>
          </a:prstGeom>
        </p:spPr>
      </p:pic>
      <p:sp>
        <p:nvSpPr>
          <p:cNvPr id="4" name="Retângulo 3">
            <a:extLst>
              <a:ext uri="{FF2B5EF4-FFF2-40B4-BE49-F238E27FC236}">
                <a16:creationId xmlns:a16="http://schemas.microsoft.com/office/drawing/2014/main" id="{5D7CC8B8-3293-45D6-AEB7-0E20CFC2D2BB}"/>
              </a:ext>
            </a:extLst>
          </p:cNvPr>
          <p:cNvSpPr/>
          <p:nvPr/>
        </p:nvSpPr>
        <p:spPr>
          <a:xfrm>
            <a:off x="4083079" y="5604278"/>
            <a:ext cx="4309378"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Disponível em: &lt;https://esa.un.org/</a:t>
            </a:r>
            <a:r>
              <a:rPr lang="pt-BR" sz="600" dirty="0" err="1">
                <a:solidFill>
                  <a:schemeClr val="tx1">
                    <a:lumMod val="75000"/>
                    <a:lumOff val="25000"/>
                  </a:schemeClr>
                </a:solidFill>
                <a:latin typeface="Trebuchet MS" panose="020B0603020202020204" pitchFamily="34" charset="0"/>
              </a:rPr>
              <a:t>unpd</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wup</a:t>
            </a:r>
            <a:r>
              <a:rPr lang="pt-BR" sz="600" dirty="0">
                <a:solidFill>
                  <a:schemeClr val="tx1">
                    <a:lumMod val="75000"/>
                    <a:lumOff val="25000"/>
                  </a:schemeClr>
                </a:solidFill>
                <a:latin typeface="Trebuchet MS" panose="020B0603020202020204" pitchFamily="34" charset="0"/>
              </a:rPr>
              <a:t>/CD-ROM/&gt;. Acesso em: 11 mar. 2018.</a:t>
            </a:r>
          </a:p>
        </p:txBody>
      </p:sp>
    </p:spTree>
    <p:extLst>
      <p:ext uri="{BB962C8B-B14F-4D97-AF65-F5344CB8AC3E}">
        <p14:creationId xmlns:p14="http://schemas.microsoft.com/office/powerpoint/2010/main" val="3102953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Urbanização nos países subdesenvolvidos</a:t>
            </a:r>
          </a:p>
        </p:txBody>
      </p:sp>
      <p:pic>
        <p:nvPicPr>
          <p:cNvPr id="4" name="Imagem 3">
            <a:extLst>
              <a:ext uri="{FF2B5EF4-FFF2-40B4-BE49-F238E27FC236}">
                <a16:creationId xmlns:a16="http://schemas.microsoft.com/office/drawing/2014/main" id="{0428A99C-7834-4A7E-8284-BC2B69E09562}"/>
              </a:ext>
            </a:extLst>
          </p:cNvPr>
          <p:cNvPicPr>
            <a:picLocks noChangeAspect="1"/>
          </p:cNvPicPr>
          <p:nvPr/>
        </p:nvPicPr>
        <p:blipFill>
          <a:blip r:embed="rId2"/>
          <a:stretch>
            <a:fillRect/>
          </a:stretch>
        </p:blipFill>
        <p:spPr>
          <a:xfrm>
            <a:off x="850015" y="1606059"/>
            <a:ext cx="7500497" cy="4082110"/>
          </a:xfrm>
          <a:prstGeom prst="rect">
            <a:avLst/>
          </a:prstGeom>
        </p:spPr>
      </p:pic>
      <p:sp>
        <p:nvSpPr>
          <p:cNvPr id="5" name="Retângulo 4">
            <a:extLst>
              <a:ext uri="{FF2B5EF4-FFF2-40B4-BE49-F238E27FC236}">
                <a16:creationId xmlns:a16="http://schemas.microsoft.com/office/drawing/2014/main" id="{DE585541-2E41-4276-8284-C640926C127D}"/>
              </a:ext>
            </a:extLst>
          </p:cNvPr>
          <p:cNvSpPr/>
          <p:nvPr/>
        </p:nvSpPr>
        <p:spPr>
          <a:xfrm>
            <a:off x="4083079" y="5604278"/>
            <a:ext cx="4309378"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Disponível em: &lt;https://esa.un.org/</a:t>
            </a:r>
            <a:r>
              <a:rPr lang="pt-BR" sz="600" dirty="0" err="1">
                <a:solidFill>
                  <a:schemeClr val="tx1">
                    <a:lumMod val="75000"/>
                    <a:lumOff val="25000"/>
                  </a:schemeClr>
                </a:solidFill>
                <a:latin typeface="Trebuchet MS" panose="020B0603020202020204" pitchFamily="34" charset="0"/>
              </a:rPr>
              <a:t>unpd</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wup</a:t>
            </a:r>
            <a:r>
              <a:rPr lang="pt-BR" sz="600" dirty="0">
                <a:solidFill>
                  <a:schemeClr val="tx1">
                    <a:lumMod val="75000"/>
                    <a:lumOff val="25000"/>
                  </a:schemeClr>
                </a:solidFill>
                <a:latin typeface="Trebuchet MS" panose="020B0603020202020204" pitchFamily="34" charset="0"/>
              </a:rPr>
              <a:t>/CD-ROM/&gt;. Acesso em: 11 mar. 2018.</a:t>
            </a:r>
          </a:p>
        </p:txBody>
      </p:sp>
    </p:spTree>
    <p:extLst>
      <p:ext uri="{BB962C8B-B14F-4D97-AF65-F5344CB8AC3E}">
        <p14:creationId xmlns:p14="http://schemas.microsoft.com/office/powerpoint/2010/main" val="2871869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DED0B83-C2BC-4886-B44D-8A4AEB0C7BAB}"/>
              </a:ext>
            </a:extLst>
          </p:cNvPr>
          <p:cNvPicPr>
            <a:picLocks noChangeAspect="1"/>
          </p:cNvPicPr>
          <p:nvPr/>
        </p:nvPicPr>
        <p:blipFill>
          <a:blip r:embed="rId2"/>
          <a:stretch>
            <a:fillRect/>
          </a:stretch>
        </p:blipFill>
        <p:spPr>
          <a:xfrm>
            <a:off x="591066" y="1312141"/>
            <a:ext cx="7961866" cy="4804706"/>
          </a:xfrm>
          <a:prstGeom prst="rect">
            <a:avLst/>
          </a:prstGeom>
        </p:spPr>
      </p:pic>
      <p:sp>
        <p:nvSpPr>
          <p:cNvPr id="2" name="Espaço Reservado para Texto 1"/>
          <p:cNvSpPr>
            <a:spLocks noGrp="1"/>
          </p:cNvSpPr>
          <p:nvPr>
            <p:ph type="body" sz="quarter" idx="10"/>
          </p:nvPr>
        </p:nvSpPr>
        <p:spPr/>
        <p:txBody>
          <a:bodyPr/>
          <a:lstStyle/>
          <a:p>
            <a:r>
              <a:rPr lang="pt-BR" b="1" dirty="0">
                <a:solidFill>
                  <a:srgbClr val="EBC766"/>
                </a:solidFill>
              </a:rPr>
              <a:t>Urbanização nos países subdesenvolvidos</a:t>
            </a:r>
          </a:p>
        </p:txBody>
      </p:sp>
      <p:sp>
        <p:nvSpPr>
          <p:cNvPr id="5" name="Retângulo 4">
            <a:extLst>
              <a:ext uri="{FF2B5EF4-FFF2-40B4-BE49-F238E27FC236}">
                <a16:creationId xmlns:a16="http://schemas.microsoft.com/office/drawing/2014/main" id="{DE585541-2E41-4276-8284-C640926C127D}"/>
              </a:ext>
            </a:extLst>
          </p:cNvPr>
          <p:cNvSpPr/>
          <p:nvPr/>
        </p:nvSpPr>
        <p:spPr>
          <a:xfrm>
            <a:off x="3415403" y="6151784"/>
            <a:ext cx="5154307"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Disponível em: &lt;https://atlasescolar.ibge.gov.br/</a:t>
            </a:r>
            <a:r>
              <a:rPr lang="pt-BR" sz="600" dirty="0" err="1">
                <a:solidFill>
                  <a:schemeClr val="tx1">
                    <a:lumMod val="75000"/>
                    <a:lumOff val="25000"/>
                  </a:schemeClr>
                </a:solidFill>
                <a:latin typeface="Trebuchet MS" panose="020B0603020202020204" pitchFamily="34" charset="0"/>
              </a:rPr>
              <a:t>images</a:t>
            </a:r>
            <a:r>
              <a:rPr lang="pt-BR" sz="600" dirty="0">
                <a:solidFill>
                  <a:schemeClr val="tx1">
                    <a:lumMod val="75000"/>
                    <a:lumOff val="25000"/>
                  </a:schemeClr>
                </a:solidFill>
                <a:latin typeface="Trebuchet MS" panose="020B0603020202020204" pitchFamily="34" charset="0"/>
              </a:rPr>
              <a:t>/atlas/</a:t>
            </a:r>
            <a:r>
              <a:rPr lang="pt-BR" sz="600" dirty="0" err="1">
                <a:solidFill>
                  <a:schemeClr val="tx1">
                    <a:lumMod val="75000"/>
                    <a:lumOff val="25000"/>
                  </a:schemeClr>
                </a:solidFill>
                <a:latin typeface="Trebuchet MS" panose="020B0603020202020204" pitchFamily="34" charset="0"/>
              </a:rPr>
              <a:t>mapas_mundo</a:t>
            </a:r>
            <a:r>
              <a:rPr lang="pt-BR" sz="600" dirty="0">
                <a:solidFill>
                  <a:schemeClr val="tx1">
                    <a:lumMod val="75000"/>
                    <a:lumOff val="25000"/>
                  </a:schemeClr>
                </a:solidFill>
                <a:latin typeface="Trebuchet MS" panose="020B0603020202020204" pitchFamily="34" charset="0"/>
              </a:rPr>
              <a:t>/mundo_populacao_urbana.pdf&gt;. Acesso em: 11 mar. 2018.</a:t>
            </a:r>
          </a:p>
        </p:txBody>
      </p:sp>
    </p:spTree>
    <p:extLst>
      <p:ext uri="{BB962C8B-B14F-4D97-AF65-F5344CB8AC3E}">
        <p14:creationId xmlns:p14="http://schemas.microsoft.com/office/powerpoint/2010/main" val="163355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Urbanização nos países subdesenvolvidos</a:t>
            </a:r>
          </a:p>
        </p:txBody>
      </p:sp>
      <p:pic>
        <p:nvPicPr>
          <p:cNvPr id="3" name="Imagem 2">
            <a:extLst>
              <a:ext uri="{FF2B5EF4-FFF2-40B4-BE49-F238E27FC236}">
                <a16:creationId xmlns:a16="http://schemas.microsoft.com/office/drawing/2014/main" id="{ABA33162-85CB-4564-AEBC-DDC8FEED305E}"/>
              </a:ext>
            </a:extLst>
          </p:cNvPr>
          <p:cNvPicPr>
            <a:picLocks noChangeAspect="1"/>
          </p:cNvPicPr>
          <p:nvPr/>
        </p:nvPicPr>
        <p:blipFill rotWithShape="1">
          <a:blip r:embed="rId2"/>
          <a:srcRect b="48525"/>
          <a:stretch/>
        </p:blipFill>
        <p:spPr>
          <a:xfrm>
            <a:off x="327060" y="1557932"/>
            <a:ext cx="4094047" cy="2191948"/>
          </a:xfrm>
          <a:prstGeom prst="rect">
            <a:avLst/>
          </a:prstGeom>
        </p:spPr>
      </p:pic>
      <p:pic>
        <p:nvPicPr>
          <p:cNvPr id="5" name="Imagem 4">
            <a:extLst>
              <a:ext uri="{FF2B5EF4-FFF2-40B4-BE49-F238E27FC236}">
                <a16:creationId xmlns:a16="http://schemas.microsoft.com/office/drawing/2014/main" id="{18442CE4-2F0E-4E5F-A483-3C3FCC79EB0C}"/>
              </a:ext>
            </a:extLst>
          </p:cNvPr>
          <p:cNvPicPr>
            <a:picLocks noChangeAspect="1"/>
          </p:cNvPicPr>
          <p:nvPr/>
        </p:nvPicPr>
        <p:blipFill>
          <a:blip r:embed="rId3"/>
          <a:stretch>
            <a:fillRect/>
          </a:stretch>
        </p:blipFill>
        <p:spPr>
          <a:xfrm>
            <a:off x="8393812" y="4767601"/>
            <a:ext cx="615085" cy="1117797"/>
          </a:xfrm>
          <a:prstGeom prst="rect">
            <a:avLst/>
          </a:prstGeom>
        </p:spPr>
      </p:pic>
      <p:sp>
        <p:nvSpPr>
          <p:cNvPr id="6" name="Retângulo 5">
            <a:extLst>
              <a:ext uri="{FF2B5EF4-FFF2-40B4-BE49-F238E27FC236}">
                <a16:creationId xmlns:a16="http://schemas.microsoft.com/office/drawing/2014/main" id="{96EF0E5B-4F28-4EA7-AE73-82439C6CF05F}"/>
              </a:ext>
            </a:extLst>
          </p:cNvPr>
          <p:cNvSpPr/>
          <p:nvPr/>
        </p:nvSpPr>
        <p:spPr>
          <a:xfrm>
            <a:off x="3854590" y="6029067"/>
            <a:ext cx="5154307"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FERREIRA, Graça Maria Lemos. Atlas geográfico: espaço mundial. São Paulo: Moderna, 2013.</a:t>
            </a:r>
          </a:p>
        </p:txBody>
      </p:sp>
    </p:spTree>
    <p:extLst>
      <p:ext uri="{BB962C8B-B14F-4D97-AF65-F5344CB8AC3E}">
        <p14:creationId xmlns:p14="http://schemas.microsoft.com/office/powerpoint/2010/main" val="95777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Urbanização nos países subdesenvolvidos</a:t>
            </a:r>
          </a:p>
        </p:txBody>
      </p:sp>
      <p:pic>
        <p:nvPicPr>
          <p:cNvPr id="3" name="Imagem 2">
            <a:extLst>
              <a:ext uri="{FF2B5EF4-FFF2-40B4-BE49-F238E27FC236}">
                <a16:creationId xmlns:a16="http://schemas.microsoft.com/office/drawing/2014/main" id="{ABA33162-85CB-4564-AEBC-DDC8FEED305E}"/>
              </a:ext>
            </a:extLst>
          </p:cNvPr>
          <p:cNvPicPr>
            <a:picLocks noChangeAspect="1"/>
          </p:cNvPicPr>
          <p:nvPr/>
        </p:nvPicPr>
        <p:blipFill>
          <a:blip r:embed="rId2"/>
          <a:stretch>
            <a:fillRect/>
          </a:stretch>
        </p:blipFill>
        <p:spPr>
          <a:xfrm>
            <a:off x="327060" y="1557931"/>
            <a:ext cx="4094047" cy="4258277"/>
          </a:xfrm>
          <a:prstGeom prst="rect">
            <a:avLst/>
          </a:prstGeom>
        </p:spPr>
      </p:pic>
      <p:pic>
        <p:nvPicPr>
          <p:cNvPr id="5" name="Imagem 4">
            <a:extLst>
              <a:ext uri="{FF2B5EF4-FFF2-40B4-BE49-F238E27FC236}">
                <a16:creationId xmlns:a16="http://schemas.microsoft.com/office/drawing/2014/main" id="{18442CE4-2F0E-4E5F-A483-3C3FCC79EB0C}"/>
              </a:ext>
            </a:extLst>
          </p:cNvPr>
          <p:cNvPicPr>
            <a:picLocks noChangeAspect="1"/>
          </p:cNvPicPr>
          <p:nvPr/>
        </p:nvPicPr>
        <p:blipFill>
          <a:blip r:embed="rId3"/>
          <a:stretch>
            <a:fillRect/>
          </a:stretch>
        </p:blipFill>
        <p:spPr>
          <a:xfrm>
            <a:off x="8393812" y="4767601"/>
            <a:ext cx="615085" cy="1117797"/>
          </a:xfrm>
          <a:prstGeom prst="rect">
            <a:avLst/>
          </a:prstGeom>
        </p:spPr>
      </p:pic>
      <p:sp>
        <p:nvSpPr>
          <p:cNvPr id="6" name="Retângulo 5">
            <a:extLst>
              <a:ext uri="{FF2B5EF4-FFF2-40B4-BE49-F238E27FC236}">
                <a16:creationId xmlns:a16="http://schemas.microsoft.com/office/drawing/2014/main" id="{96EF0E5B-4F28-4EA7-AE73-82439C6CF05F}"/>
              </a:ext>
            </a:extLst>
          </p:cNvPr>
          <p:cNvSpPr/>
          <p:nvPr/>
        </p:nvSpPr>
        <p:spPr>
          <a:xfrm>
            <a:off x="3854590" y="6029067"/>
            <a:ext cx="5154307"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FERREIRA, Graça Maria Lemos. Atlas geográfico: espaço mundial. São Paulo: Moderna, 2013.</a:t>
            </a:r>
          </a:p>
        </p:txBody>
      </p:sp>
    </p:spTree>
    <p:extLst>
      <p:ext uri="{BB962C8B-B14F-4D97-AF65-F5344CB8AC3E}">
        <p14:creationId xmlns:p14="http://schemas.microsoft.com/office/powerpoint/2010/main" val="4174888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Urbanização nos países subdesenvolvidos</a:t>
            </a:r>
          </a:p>
        </p:txBody>
      </p:sp>
      <p:pic>
        <p:nvPicPr>
          <p:cNvPr id="3" name="Imagem 2">
            <a:extLst>
              <a:ext uri="{FF2B5EF4-FFF2-40B4-BE49-F238E27FC236}">
                <a16:creationId xmlns:a16="http://schemas.microsoft.com/office/drawing/2014/main" id="{ABA33162-85CB-4564-AEBC-DDC8FEED305E}"/>
              </a:ext>
            </a:extLst>
          </p:cNvPr>
          <p:cNvPicPr>
            <a:picLocks noChangeAspect="1"/>
          </p:cNvPicPr>
          <p:nvPr/>
        </p:nvPicPr>
        <p:blipFill>
          <a:blip r:embed="rId2"/>
          <a:stretch>
            <a:fillRect/>
          </a:stretch>
        </p:blipFill>
        <p:spPr>
          <a:xfrm>
            <a:off x="327060" y="1557931"/>
            <a:ext cx="4094047" cy="4258277"/>
          </a:xfrm>
          <a:prstGeom prst="rect">
            <a:avLst/>
          </a:prstGeom>
        </p:spPr>
      </p:pic>
      <p:pic>
        <p:nvPicPr>
          <p:cNvPr id="4" name="Imagem 3">
            <a:extLst>
              <a:ext uri="{FF2B5EF4-FFF2-40B4-BE49-F238E27FC236}">
                <a16:creationId xmlns:a16="http://schemas.microsoft.com/office/drawing/2014/main" id="{25A3A4DC-6184-4917-8AA3-90C163C4B04F}"/>
              </a:ext>
            </a:extLst>
          </p:cNvPr>
          <p:cNvPicPr>
            <a:picLocks noChangeAspect="1"/>
          </p:cNvPicPr>
          <p:nvPr/>
        </p:nvPicPr>
        <p:blipFill rotWithShape="1">
          <a:blip r:embed="rId3"/>
          <a:srcRect b="50426"/>
          <a:stretch/>
        </p:blipFill>
        <p:spPr>
          <a:xfrm>
            <a:off x="4387551" y="1768401"/>
            <a:ext cx="4006261" cy="2006645"/>
          </a:xfrm>
          <a:prstGeom prst="rect">
            <a:avLst/>
          </a:prstGeom>
        </p:spPr>
      </p:pic>
      <p:pic>
        <p:nvPicPr>
          <p:cNvPr id="5" name="Imagem 4">
            <a:extLst>
              <a:ext uri="{FF2B5EF4-FFF2-40B4-BE49-F238E27FC236}">
                <a16:creationId xmlns:a16="http://schemas.microsoft.com/office/drawing/2014/main" id="{18442CE4-2F0E-4E5F-A483-3C3FCC79EB0C}"/>
              </a:ext>
            </a:extLst>
          </p:cNvPr>
          <p:cNvPicPr>
            <a:picLocks noChangeAspect="1"/>
          </p:cNvPicPr>
          <p:nvPr/>
        </p:nvPicPr>
        <p:blipFill>
          <a:blip r:embed="rId4"/>
          <a:stretch>
            <a:fillRect/>
          </a:stretch>
        </p:blipFill>
        <p:spPr>
          <a:xfrm>
            <a:off x="8393812" y="4767601"/>
            <a:ext cx="615085" cy="1117797"/>
          </a:xfrm>
          <a:prstGeom prst="rect">
            <a:avLst/>
          </a:prstGeom>
        </p:spPr>
      </p:pic>
      <p:sp>
        <p:nvSpPr>
          <p:cNvPr id="6" name="Retângulo 5">
            <a:extLst>
              <a:ext uri="{FF2B5EF4-FFF2-40B4-BE49-F238E27FC236}">
                <a16:creationId xmlns:a16="http://schemas.microsoft.com/office/drawing/2014/main" id="{96EF0E5B-4F28-4EA7-AE73-82439C6CF05F}"/>
              </a:ext>
            </a:extLst>
          </p:cNvPr>
          <p:cNvSpPr/>
          <p:nvPr/>
        </p:nvSpPr>
        <p:spPr>
          <a:xfrm>
            <a:off x="3854590" y="6029067"/>
            <a:ext cx="5154307"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FERREIRA, Graça Maria Lemos. Atlas geográfico: espaço mundial. São Paulo: Moderna, 2013.</a:t>
            </a:r>
          </a:p>
        </p:txBody>
      </p:sp>
    </p:spTree>
    <p:extLst>
      <p:ext uri="{BB962C8B-B14F-4D97-AF65-F5344CB8AC3E}">
        <p14:creationId xmlns:p14="http://schemas.microsoft.com/office/powerpoint/2010/main" val="200300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651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Urbanização nos países subdesenvolvidos</a:t>
            </a:r>
          </a:p>
        </p:txBody>
      </p:sp>
      <p:pic>
        <p:nvPicPr>
          <p:cNvPr id="3" name="Imagem 2">
            <a:extLst>
              <a:ext uri="{FF2B5EF4-FFF2-40B4-BE49-F238E27FC236}">
                <a16:creationId xmlns:a16="http://schemas.microsoft.com/office/drawing/2014/main" id="{ABA33162-85CB-4564-AEBC-DDC8FEED305E}"/>
              </a:ext>
            </a:extLst>
          </p:cNvPr>
          <p:cNvPicPr>
            <a:picLocks noChangeAspect="1"/>
          </p:cNvPicPr>
          <p:nvPr/>
        </p:nvPicPr>
        <p:blipFill>
          <a:blip r:embed="rId2"/>
          <a:stretch>
            <a:fillRect/>
          </a:stretch>
        </p:blipFill>
        <p:spPr>
          <a:xfrm>
            <a:off x="327060" y="1557931"/>
            <a:ext cx="4094047" cy="4258277"/>
          </a:xfrm>
          <a:prstGeom prst="rect">
            <a:avLst/>
          </a:prstGeom>
        </p:spPr>
      </p:pic>
      <p:pic>
        <p:nvPicPr>
          <p:cNvPr id="4" name="Imagem 3">
            <a:extLst>
              <a:ext uri="{FF2B5EF4-FFF2-40B4-BE49-F238E27FC236}">
                <a16:creationId xmlns:a16="http://schemas.microsoft.com/office/drawing/2014/main" id="{25A3A4DC-6184-4917-8AA3-90C163C4B04F}"/>
              </a:ext>
            </a:extLst>
          </p:cNvPr>
          <p:cNvPicPr>
            <a:picLocks noChangeAspect="1"/>
          </p:cNvPicPr>
          <p:nvPr/>
        </p:nvPicPr>
        <p:blipFill>
          <a:blip r:embed="rId3"/>
          <a:stretch>
            <a:fillRect/>
          </a:stretch>
        </p:blipFill>
        <p:spPr>
          <a:xfrm>
            <a:off x="4387551" y="1768401"/>
            <a:ext cx="4006261" cy="4047807"/>
          </a:xfrm>
          <a:prstGeom prst="rect">
            <a:avLst/>
          </a:prstGeom>
        </p:spPr>
      </p:pic>
      <p:pic>
        <p:nvPicPr>
          <p:cNvPr id="5" name="Imagem 4">
            <a:extLst>
              <a:ext uri="{FF2B5EF4-FFF2-40B4-BE49-F238E27FC236}">
                <a16:creationId xmlns:a16="http://schemas.microsoft.com/office/drawing/2014/main" id="{18442CE4-2F0E-4E5F-A483-3C3FCC79EB0C}"/>
              </a:ext>
            </a:extLst>
          </p:cNvPr>
          <p:cNvPicPr>
            <a:picLocks noChangeAspect="1"/>
          </p:cNvPicPr>
          <p:nvPr/>
        </p:nvPicPr>
        <p:blipFill>
          <a:blip r:embed="rId4"/>
          <a:stretch>
            <a:fillRect/>
          </a:stretch>
        </p:blipFill>
        <p:spPr>
          <a:xfrm>
            <a:off x="8393812" y="4767601"/>
            <a:ext cx="615085" cy="1117797"/>
          </a:xfrm>
          <a:prstGeom prst="rect">
            <a:avLst/>
          </a:prstGeom>
        </p:spPr>
      </p:pic>
      <p:sp>
        <p:nvSpPr>
          <p:cNvPr id="6" name="Retângulo 5">
            <a:extLst>
              <a:ext uri="{FF2B5EF4-FFF2-40B4-BE49-F238E27FC236}">
                <a16:creationId xmlns:a16="http://schemas.microsoft.com/office/drawing/2014/main" id="{96EF0E5B-4F28-4EA7-AE73-82439C6CF05F}"/>
              </a:ext>
            </a:extLst>
          </p:cNvPr>
          <p:cNvSpPr/>
          <p:nvPr/>
        </p:nvSpPr>
        <p:spPr>
          <a:xfrm>
            <a:off x="3854590" y="6029067"/>
            <a:ext cx="5154307"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FERREIRA, Graça Maria Lemos. Atlas geográfico: espaço mundial. São Paulo: Moderna, 2013.</a:t>
            </a:r>
          </a:p>
        </p:txBody>
      </p:sp>
    </p:spTree>
    <p:extLst>
      <p:ext uri="{BB962C8B-B14F-4D97-AF65-F5344CB8AC3E}">
        <p14:creationId xmlns:p14="http://schemas.microsoft.com/office/powerpoint/2010/main" val="225488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Conceitos urbanos</a:t>
            </a:r>
          </a:p>
        </p:txBody>
      </p:sp>
      <p:sp>
        <p:nvSpPr>
          <p:cNvPr id="7" name="Retângulo 6">
            <a:extLst>
              <a:ext uri="{FF2B5EF4-FFF2-40B4-BE49-F238E27FC236}">
                <a16:creationId xmlns:a16="http://schemas.microsoft.com/office/drawing/2014/main" id="{AA90D7EA-481D-424F-89C5-D0A071832E65}"/>
              </a:ext>
            </a:extLst>
          </p:cNvPr>
          <p:cNvSpPr/>
          <p:nvPr/>
        </p:nvSpPr>
        <p:spPr>
          <a:xfrm>
            <a:off x="338521" y="1409350"/>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Conurbações</a:t>
            </a:r>
          </a:p>
        </p:txBody>
      </p:sp>
      <p:sp>
        <p:nvSpPr>
          <p:cNvPr id="8" name="Retângulo 7">
            <a:extLst>
              <a:ext uri="{FF2B5EF4-FFF2-40B4-BE49-F238E27FC236}">
                <a16:creationId xmlns:a16="http://schemas.microsoft.com/office/drawing/2014/main" id="{632D2247-F0A0-4970-A8B4-407F47667BF1}"/>
              </a:ext>
            </a:extLst>
          </p:cNvPr>
          <p:cNvSpPr/>
          <p:nvPr/>
        </p:nvSpPr>
        <p:spPr>
          <a:xfrm>
            <a:off x="3175234" y="1409350"/>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Metrópoles </a:t>
            </a:r>
          </a:p>
        </p:txBody>
      </p:sp>
      <p:sp>
        <p:nvSpPr>
          <p:cNvPr id="10" name="Retângulo 9">
            <a:extLst>
              <a:ext uri="{FF2B5EF4-FFF2-40B4-BE49-F238E27FC236}">
                <a16:creationId xmlns:a16="http://schemas.microsoft.com/office/drawing/2014/main" id="{7E391D25-D7B8-4146-89A0-D833389A4B8C}"/>
              </a:ext>
            </a:extLst>
          </p:cNvPr>
          <p:cNvSpPr/>
          <p:nvPr/>
        </p:nvSpPr>
        <p:spPr>
          <a:xfrm>
            <a:off x="6011947" y="1406786"/>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Megalópoles</a:t>
            </a:r>
          </a:p>
        </p:txBody>
      </p:sp>
    </p:spTree>
    <p:extLst>
      <p:ext uri="{BB962C8B-B14F-4D97-AF65-F5344CB8AC3E}">
        <p14:creationId xmlns:p14="http://schemas.microsoft.com/office/powerpoint/2010/main" val="1036533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Conceitos urbanos</a:t>
            </a:r>
          </a:p>
        </p:txBody>
      </p:sp>
      <p:sp>
        <p:nvSpPr>
          <p:cNvPr id="5" name="Retângulo 4">
            <a:extLst>
              <a:ext uri="{FF2B5EF4-FFF2-40B4-BE49-F238E27FC236}">
                <a16:creationId xmlns:a16="http://schemas.microsoft.com/office/drawing/2014/main" id="{FE971566-3057-4E63-92C2-F0E68938BA73}"/>
              </a:ext>
            </a:extLst>
          </p:cNvPr>
          <p:cNvSpPr/>
          <p:nvPr/>
        </p:nvSpPr>
        <p:spPr>
          <a:xfrm>
            <a:off x="338521" y="2231472"/>
            <a:ext cx="2740404" cy="3892492"/>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BC766"/>
              </a:buClr>
            </a:pPr>
            <a:r>
              <a:rPr lang="pt-BR" sz="1600" dirty="0">
                <a:solidFill>
                  <a:schemeClr val="tx1">
                    <a:lumMod val="75000"/>
                    <a:lumOff val="25000"/>
                  </a:schemeClr>
                </a:solidFill>
                <a:latin typeface="Trebuchet MS" panose="020B0603020202020204" pitchFamily="34" charset="0"/>
              </a:rPr>
              <a:t>É o processo pelo qual o sítio urbano de uma cidade, em seu crescimento horizontal, integra-se espacialmente a outro, de modo que as áreas urbanas se “fundem”, sem que exista um trecho de espaço rural entre elas.</a:t>
            </a:r>
          </a:p>
        </p:txBody>
      </p:sp>
      <p:sp>
        <p:nvSpPr>
          <p:cNvPr id="7" name="Retângulo 6">
            <a:extLst>
              <a:ext uri="{FF2B5EF4-FFF2-40B4-BE49-F238E27FC236}">
                <a16:creationId xmlns:a16="http://schemas.microsoft.com/office/drawing/2014/main" id="{AA90D7EA-481D-424F-89C5-D0A071832E65}"/>
              </a:ext>
            </a:extLst>
          </p:cNvPr>
          <p:cNvSpPr/>
          <p:nvPr/>
        </p:nvSpPr>
        <p:spPr>
          <a:xfrm>
            <a:off x="338521" y="1409350"/>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Conurbações</a:t>
            </a:r>
          </a:p>
        </p:txBody>
      </p:sp>
      <p:sp>
        <p:nvSpPr>
          <p:cNvPr id="8" name="Retângulo 7">
            <a:extLst>
              <a:ext uri="{FF2B5EF4-FFF2-40B4-BE49-F238E27FC236}">
                <a16:creationId xmlns:a16="http://schemas.microsoft.com/office/drawing/2014/main" id="{632D2247-F0A0-4970-A8B4-407F47667BF1}"/>
              </a:ext>
            </a:extLst>
          </p:cNvPr>
          <p:cNvSpPr/>
          <p:nvPr/>
        </p:nvSpPr>
        <p:spPr>
          <a:xfrm>
            <a:off x="3175234" y="1409350"/>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Metrópoles </a:t>
            </a:r>
          </a:p>
        </p:txBody>
      </p:sp>
      <p:sp>
        <p:nvSpPr>
          <p:cNvPr id="10" name="Retângulo 9">
            <a:extLst>
              <a:ext uri="{FF2B5EF4-FFF2-40B4-BE49-F238E27FC236}">
                <a16:creationId xmlns:a16="http://schemas.microsoft.com/office/drawing/2014/main" id="{7E391D25-D7B8-4146-89A0-D833389A4B8C}"/>
              </a:ext>
            </a:extLst>
          </p:cNvPr>
          <p:cNvSpPr/>
          <p:nvPr/>
        </p:nvSpPr>
        <p:spPr>
          <a:xfrm>
            <a:off x="6011947" y="1406786"/>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Megalópoles</a:t>
            </a:r>
          </a:p>
        </p:txBody>
      </p:sp>
    </p:spTree>
    <p:extLst>
      <p:ext uri="{BB962C8B-B14F-4D97-AF65-F5344CB8AC3E}">
        <p14:creationId xmlns:p14="http://schemas.microsoft.com/office/powerpoint/2010/main" val="683150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Conceitos urbanos</a:t>
            </a:r>
          </a:p>
        </p:txBody>
      </p:sp>
      <p:sp>
        <p:nvSpPr>
          <p:cNvPr id="5" name="Retângulo 4">
            <a:extLst>
              <a:ext uri="{FF2B5EF4-FFF2-40B4-BE49-F238E27FC236}">
                <a16:creationId xmlns:a16="http://schemas.microsoft.com/office/drawing/2014/main" id="{FE971566-3057-4E63-92C2-F0E68938BA73}"/>
              </a:ext>
            </a:extLst>
          </p:cNvPr>
          <p:cNvSpPr/>
          <p:nvPr/>
        </p:nvSpPr>
        <p:spPr>
          <a:xfrm>
            <a:off x="338521" y="2231472"/>
            <a:ext cx="2740404" cy="3892492"/>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BC766"/>
              </a:buClr>
            </a:pPr>
            <a:r>
              <a:rPr lang="pt-BR" sz="1600" dirty="0">
                <a:solidFill>
                  <a:schemeClr val="tx1">
                    <a:lumMod val="75000"/>
                    <a:lumOff val="25000"/>
                  </a:schemeClr>
                </a:solidFill>
                <a:latin typeface="Trebuchet MS" panose="020B0603020202020204" pitchFamily="34" charset="0"/>
              </a:rPr>
              <a:t>É o processo pelo qual o sítio urbano de uma cidade, em seu crescimento horizontal, integra-se espacialmente a outro, de modo que as áreas urbanas se “fundem”, sem que exista um trecho de espaço rural entre elas.</a:t>
            </a:r>
          </a:p>
        </p:txBody>
      </p:sp>
      <p:sp>
        <p:nvSpPr>
          <p:cNvPr id="6" name="Retângulo 5">
            <a:extLst>
              <a:ext uri="{FF2B5EF4-FFF2-40B4-BE49-F238E27FC236}">
                <a16:creationId xmlns:a16="http://schemas.microsoft.com/office/drawing/2014/main" id="{EA094700-CD09-4625-BFB1-275FB866B324}"/>
              </a:ext>
            </a:extLst>
          </p:cNvPr>
          <p:cNvSpPr/>
          <p:nvPr/>
        </p:nvSpPr>
        <p:spPr>
          <a:xfrm>
            <a:off x="3175234" y="2231472"/>
            <a:ext cx="2740404" cy="3892492"/>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BC766"/>
              </a:buClr>
            </a:pPr>
            <a:r>
              <a:rPr lang="pt-BR" sz="1600" dirty="0">
                <a:solidFill>
                  <a:schemeClr val="tx1">
                    <a:lumMod val="75000"/>
                    <a:lumOff val="25000"/>
                  </a:schemeClr>
                </a:solidFill>
                <a:latin typeface="Trebuchet MS" panose="020B0603020202020204" pitchFamily="34" charset="0"/>
              </a:rPr>
              <a:t>São cidades que concentram grande quantidade de atividades econômicas, fluxos de capitais, pessoas, mercadorias e informações. Nelas estão as principais universidades e bancos do país, além das principais empresas nacionais e transnacionais. </a:t>
            </a:r>
          </a:p>
        </p:txBody>
      </p:sp>
      <p:sp>
        <p:nvSpPr>
          <p:cNvPr id="7" name="Retângulo 6">
            <a:extLst>
              <a:ext uri="{FF2B5EF4-FFF2-40B4-BE49-F238E27FC236}">
                <a16:creationId xmlns:a16="http://schemas.microsoft.com/office/drawing/2014/main" id="{AA90D7EA-481D-424F-89C5-D0A071832E65}"/>
              </a:ext>
            </a:extLst>
          </p:cNvPr>
          <p:cNvSpPr/>
          <p:nvPr/>
        </p:nvSpPr>
        <p:spPr>
          <a:xfrm>
            <a:off x="338521" y="1409350"/>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Conurbações</a:t>
            </a:r>
          </a:p>
        </p:txBody>
      </p:sp>
      <p:sp>
        <p:nvSpPr>
          <p:cNvPr id="8" name="Retângulo 7">
            <a:extLst>
              <a:ext uri="{FF2B5EF4-FFF2-40B4-BE49-F238E27FC236}">
                <a16:creationId xmlns:a16="http://schemas.microsoft.com/office/drawing/2014/main" id="{632D2247-F0A0-4970-A8B4-407F47667BF1}"/>
              </a:ext>
            </a:extLst>
          </p:cNvPr>
          <p:cNvSpPr/>
          <p:nvPr/>
        </p:nvSpPr>
        <p:spPr>
          <a:xfrm>
            <a:off x="3175234" y="1409350"/>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Metrópoles </a:t>
            </a:r>
          </a:p>
        </p:txBody>
      </p:sp>
      <p:sp>
        <p:nvSpPr>
          <p:cNvPr id="10" name="Retângulo 9">
            <a:extLst>
              <a:ext uri="{FF2B5EF4-FFF2-40B4-BE49-F238E27FC236}">
                <a16:creationId xmlns:a16="http://schemas.microsoft.com/office/drawing/2014/main" id="{7E391D25-D7B8-4146-89A0-D833389A4B8C}"/>
              </a:ext>
            </a:extLst>
          </p:cNvPr>
          <p:cNvSpPr/>
          <p:nvPr/>
        </p:nvSpPr>
        <p:spPr>
          <a:xfrm>
            <a:off x="6011947" y="1406786"/>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Megalópoles</a:t>
            </a:r>
          </a:p>
        </p:txBody>
      </p:sp>
    </p:spTree>
    <p:extLst>
      <p:ext uri="{BB962C8B-B14F-4D97-AF65-F5344CB8AC3E}">
        <p14:creationId xmlns:p14="http://schemas.microsoft.com/office/powerpoint/2010/main" val="1760166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Conceitos urbanos</a:t>
            </a:r>
          </a:p>
        </p:txBody>
      </p:sp>
      <p:sp>
        <p:nvSpPr>
          <p:cNvPr id="5" name="Retângulo 4">
            <a:extLst>
              <a:ext uri="{FF2B5EF4-FFF2-40B4-BE49-F238E27FC236}">
                <a16:creationId xmlns:a16="http://schemas.microsoft.com/office/drawing/2014/main" id="{FE971566-3057-4E63-92C2-F0E68938BA73}"/>
              </a:ext>
            </a:extLst>
          </p:cNvPr>
          <p:cNvSpPr/>
          <p:nvPr/>
        </p:nvSpPr>
        <p:spPr>
          <a:xfrm>
            <a:off x="338521" y="2231472"/>
            <a:ext cx="2740404" cy="3892492"/>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BC766"/>
              </a:buClr>
            </a:pPr>
            <a:r>
              <a:rPr lang="pt-BR" sz="1600" dirty="0">
                <a:solidFill>
                  <a:schemeClr val="tx1">
                    <a:lumMod val="75000"/>
                    <a:lumOff val="25000"/>
                  </a:schemeClr>
                </a:solidFill>
                <a:latin typeface="Trebuchet MS" panose="020B0603020202020204" pitchFamily="34" charset="0"/>
              </a:rPr>
              <a:t>É o processo pelo qual o sítio urbano de uma cidade, em seu crescimento horizontal, integra-se espacialmente a outro, de modo que as áreas urbanas se “fundem”, sem que exista um trecho de espaço rural entre elas.</a:t>
            </a:r>
          </a:p>
        </p:txBody>
      </p:sp>
      <p:sp>
        <p:nvSpPr>
          <p:cNvPr id="6" name="Retângulo 5">
            <a:extLst>
              <a:ext uri="{FF2B5EF4-FFF2-40B4-BE49-F238E27FC236}">
                <a16:creationId xmlns:a16="http://schemas.microsoft.com/office/drawing/2014/main" id="{EA094700-CD09-4625-BFB1-275FB866B324}"/>
              </a:ext>
            </a:extLst>
          </p:cNvPr>
          <p:cNvSpPr/>
          <p:nvPr/>
        </p:nvSpPr>
        <p:spPr>
          <a:xfrm>
            <a:off x="3175234" y="2231472"/>
            <a:ext cx="2740404" cy="3892492"/>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BC766"/>
              </a:buClr>
            </a:pPr>
            <a:r>
              <a:rPr lang="pt-BR" sz="1600" dirty="0">
                <a:solidFill>
                  <a:schemeClr val="tx1">
                    <a:lumMod val="75000"/>
                    <a:lumOff val="25000"/>
                  </a:schemeClr>
                </a:solidFill>
                <a:latin typeface="Trebuchet MS" panose="020B0603020202020204" pitchFamily="34" charset="0"/>
              </a:rPr>
              <a:t>São cidades que concentram grande quantidade de atividades econômicas, fluxos de capitais, pessoas, mercadorias e informações. Nelas estão as principais universidades e bancos do país, além das principais empresas nacionais e transnacionais. </a:t>
            </a:r>
          </a:p>
        </p:txBody>
      </p:sp>
      <p:sp>
        <p:nvSpPr>
          <p:cNvPr id="7" name="Retângulo 6">
            <a:extLst>
              <a:ext uri="{FF2B5EF4-FFF2-40B4-BE49-F238E27FC236}">
                <a16:creationId xmlns:a16="http://schemas.microsoft.com/office/drawing/2014/main" id="{AA90D7EA-481D-424F-89C5-D0A071832E65}"/>
              </a:ext>
            </a:extLst>
          </p:cNvPr>
          <p:cNvSpPr/>
          <p:nvPr/>
        </p:nvSpPr>
        <p:spPr>
          <a:xfrm>
            <a:off x="338521" y="1409350"/>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Conurbações</a:t>
            </a:r>
          </a:p>
        </p:txBody>
      </p:sp>
      <p:sp>
        <p:nvSpPr>
          <p:cNvPr id="8" name="Retângulo 7">
            <a:extLst>
              <a:ext uri="{FF2B5EF4-FFF2-40B4-BE49-F238E27FC236}">
                <a16:creationId xmlns:a16="http://schemas.microsoft.com/office/drawing/2014/main" id="{632D2247-F0A0-4970-A8B4-407F47667BF1}"/>
              </a:ext>
            </a:extLst>
          </p:cNvPr>
          <p:cNvSpPr/>
          <p:nvPr/>
        </p:nvSpPr>
        <p:spPr>
          <a:xfrm>
            <a:off x="3175234" y="1409350"/>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Metrópoles </a:t>
            </a:r>
          </a:p>
        </p:txBody>
      </p:sp>
      <p:sp>
        <p:nvSpPr>
          <p:cNvPr id="9" name="Retângulo 8">
            <a:extLst>
              <a:ext uri="{FF2B5EF4-FFF2-40B4-BE49-F238E27FC236}">
                <a16:creationId xmlns:a16="http://schemas.microsoft.com/office/drawing/2014/main" id="{4A0CAFD0-A0A1-4EB7-93C4-09E51A118342}"/>
              </a:ext>
            </a:extLst>
          </p:cNvPr>
          <p:cNvSpPr/>
          <p:nvPr/>
        </p:nvSpPr>
        <p:spPr>
          <a:xfrm>
            <a:off x="6011947" y="2228908"/>
            <a:ext cx="2740404" cy="3892492"/>
          </a:xfrm>
          <a:prstGeom prst="rect">
            <a:avLst/>
          </a:prstGeom>
          <a:solidFill>
            <a:srgbClr val="EBC7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EBC766"/>
              </a:buClr>
            </a:pPr>
            <a:r>
              <a:rPr lang="pt-BR" sz="1600" dirty="0">
                <a:solidFill>
                  <a:schemeClr val="tx1">
                    <a:lumMod val="75000"/>
                    <a:lumOff val="25000"/>
                  </a:schemeClr>
                </a:solidFill>
                <a:latin typeface="Trebuchet MS" panose="020B0603020202020204" pitchFamily="34" charset="0"/>
              </a:rPr>
              <a:t>Quando o crescimento provoca a fusão espacial de duas ou mais metrópoles. </a:t>
            </a:r>
            <a:r>
              <a:rPr lang="pt-BR" sz="1600">
                <a:solidFill>
                  <a:schemeClr val="tx1">
                    <a:lumMod val="75000"/>
                    <a:lumOff val="25000"/>
                  </a:schemeClr>
                </a:solidFill>
                <a:latin typeface="Trebuchet MS" panose="020B0603020202020204" pitchFamily="34" charset="0"/>
              </a:rPr>
              <a:t>São aglomerações </a:t>
            </a:r>
            <a:r>
              <a:rPr lang="pt-BR" sz="1600" dirty="0">
                <a:solidFill>
                  <a:schemeClr val="tx1">
                    <a:lumMod val="75000"/>
                    <a:lumOff val="25000"/>
                  </a:schemeClr>
                </a:solidFill>
                <a:latin typeface="Trebuchet MS" panose="020B0603020202020204" pitchFamily="34" charset="0"/>
              </a:rPr>
              <a:t>urbanas com elevado grau de complexidade nas atividades urbanas, com demandas cada vez maiores para o atendimento das necessidades da população</a:t>
            </a:r>
          </a:p>
        </p:txBody>
      </p:sp>
      <p:sp>
        <p:nvSpPr>
          <p:cNvPr id="10" name="Retângulo 9">
            <a:extLst>
              <a:ext uri="{FF2B5EF4-FFF2-40B4-BE49-F238E27FC236}">
                <a16:creationId xmlns:a16="http://schemas.microsoft.com/office/drawing/2014/main" id="{7E391D25-D7B8-4146-89A0-D833389A4B8C}"/>
              </a:ext>
            </a:extLst>
          </p:cNvPr>
          <p:cNvSpPr/>
          <p:nvPr/>
        </p:nvSpPr>
        <p:spPr>
          <a:xfrm>
            <a:off x="6011947" y="1406786"/>
            <a:ext cx="2740404" cy="729843"/>
          </a:xfrm>
          <a:prstGeom prst="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effectLst>
                  <a:outerShdw blurRad="38100" dist="38100" dir="2700000" algn="tl">
                    <a:srgbClr val="000000">
                      <a:alpha val="43137"/>
                    </a:srgbClr>
                  </a:outerShdw>
                </a:effectLst>
                <a:latin typeface="Trebuchet MS" panose="020B0603020202020204" pitchFamily="34" charset="0"/>
              </a:rPr>
              <a:t>Megalópoles</a:t>
            </a:r>
          </a:p>
        </p:txBody>
      </p:sp>
    </p:spTree>
    <p:extLst>
      <p:ext uri="{BB962C8B-B14F-4D97-AF65-F5344CB8AC3E}">
        <p14:creationId xmlns:p14="http://schemas.microsoft.com/office/powerpoint/2010/main" val="569875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Conceitos urbanos</a:t>
            </a:r>
          </a:p>
        </p:txBody>
      </p:sp>
      <p:pic>
        <p:nvPicPr>
          <p:cNvPr id="3" name="Imagem 2">
            <a:extLst>
              <a:ext uri="{FF2B5EF4-FFF2-40B4-BE49-F238E27FC236}">
                <a16:creationId xmlns:a16="http://schemas.microsoft.com/office/drawing/2014/main" id="{6911AF0B-4FC8-4A59-87C8-0A797B8EFF02}"/>
              </a:ext>
            </a:extLst>
          </p:cNvPr>
          <p:cNvPicPr>
            <a:picLocks noChangeAspect="1"/>
          </p:cNvPicPr>
          <p:nvPr/>
        </p:nvPicPr>
        <p:blipFill>
          <a:blip r:embed="rId2"/>
          <a:stretch>
            <a:fillRect/>
          </a:stretch>
        </p:blipFill>
        <p:spPr>
          <a:xfrm>
            <a:off x="623245" y="1441228"/>
            <a:ext cx="7897507" cy="4655005"/>
          </a:xfrm>
          <a:prstGeom prst="rect">
            <a:avLst/>
          </a:prstGeom>
        </p:spPr>
      </p:pic>
      <p:sp>
        <p:nvSpPr>
          <p:cNvPr id="4" name="Retângulo 3">
            <a:extLst>
              <a:ext uri="{FF2B5EF4-FFF2-40B4-BE49-F238E27FC236}">
                <a16:creationId xmlns:a16="http://schemas.microsoft.com/office/drawing/2014/main" id="{9D87CA2A-2E35-4CF7-A180-6E931681AFA4}"/>
              </a:ext>
            </a:extLst>
          </p:cNvPr>
          <p:cNvSpPr/>
          <p:nvPr/>
        </p:nvSpPr>
        <p:spPr>
          <a:xfrm rot="16200000">
            <a:off x="5934991" y="4208656"/>
            <a:ext cx="5154307"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CALDINI, Vera; ÍSOLA, Leda. Atlas geográfico Saraiva. São Paulo: Saraiva, 2013.</a:t>
            </a:r>
          </a:p>
        </p:txBody>
      </p:sp>
    </p:spTree>
    <p:extLst>
      <p:ext uri="{BB962C8B-B14F-4D97-AF65-F5344CB8AC3E}">
        <p14:creationId xmlns:p14="http://schemas.microsoft.com/office/powerpoint/2010/main" val="3592862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Conceitos urbanos</a:t>
            </a:r>
          </a:p>
        </p:txBody>
      </p:sp>
      <p:sp>
        <p:nvSpPr>
          <p:cNvPr id="5" name="Retângulo: Cantos Arredondados 4">
            <a:extLst>
              <a:ext uri="{FF2B5EF4-FFF2-40B4-BE49-F238E27FC236}">
                <a16:creationId xmlns:a16="http://schemas.microsoft.com/office/drawing/2014/main" id="{F2911B9B-D0E9-4F6B-BD4B-4285DA5749BB}"/>
              </a:ext>
            </a:extLst>
          </p:cNvPr>
          <p:cNvSpPr/>
          <p:nvPr/>
        </p:nvSpPr>
        <p:spPr>
          <a:xfrm>
            <a:off x="526048" y="1763392"/>
            <a:ext cx="8104146" cy="1316945"/>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Trebuchet MS" panose="020B0603020202020204" pitchFamily="34" charset="0"/>
              </a:rPr>
              <a:t>No fim da década de 1980, com o início da atual fase de globalização econômica, algumas cidades do mundo capitalista adquiriram posição de cidades globais.</a:t>
            </a:r>
          </a:p>
        </p:txBody>
      </p:sp>
      <p:sp>
        <p:nvSpPr>
          <p:cNvPr id="8" name="Retângulo 7">
            <a:extLst>
              <a:ext uri="{FF2B5EF4-FFF2-40B4-BE49-F238E27FC236}">
                <a16:creationId xmlns:a16="http://schemas.microsoft.com/office/drawing/2014/main" id="{D91DA9AD-8B7A-4682-B2D6-184D6B158919}"/>
              </a:ext>
            </a:extLst>
          </p:cNvPr>
          <p:cNvSpPr/>
          <p:nvPr/>
        </p:nvSpPr>
        <p:spPr>
          <a:xfrm>
            <a:off x="486576" y="1110736"/>
            <a:ext cx="1949573" cy="400110"/>
          </a:xfrm>
          <a:prstGeom prst="rect">
            <a:avLst/>
          </a:prstGeom>
        </p:spPr>
        <p:txBody>
          <a:bodyPr wrap="none">
            <a:spAutoFit/>
          </a:bodyPr>
          <a:lstStyle/>
          <a:p>
            <a:r>
              <a:rPr lang="pt-BR" sz="2000" dirty="0">
                <a:solidFill>
                  <a:srgbClr val="EBC766"/>
                </a:solidFill>
                <a:latin typeface="Trebuchet MS" panose="020B0603020202020204" pitchFamily="34" charset="0"/>
              </a:rPr>
              <a:t>Cidades globais</a:t>
            </a:r>
          </a:p>
        </p:txBody>
      </p:sp>
    </p:spTree>
    <p:extLst>
      <p:ext uri="{BB962C8B-B14F-4D97-AF65-F5344CB8AC3E}">
        <p14:creationId xmlns:p14="http://schemas.microsoft.com/office/powerpoint/2010/main" val="12545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Conceitos urbanos</a:t>
            </a:r>
          </a:p>
        </p:txBody>
      </p:sp>
      <p:sp>
        <p:nvSpPr>
          <p:cNvPr id="5" name="Retângulo: Cantos Arredondados 4">
            <a:extLst>
              <a:ext uri="{FF2B5EF4-FFF2-40B4-BE49-F238E27FC236}">
                <a16:creationId xmlns:a16="http://schemas.microsoft.com/office/drawing/2014/main" id="{F2911B9B-D0E9-4F6B-BD4B-4285DA5749BB}"/>
              </a:ext>
            </a:extLst>
          </p:cNvPr>
          <p:cNvSpPr/>
          <p:nvPr/>
        </p:nvSpPr>
        <p:spPr>
          <a:xfrm>
            <a:off x="526048" y="1763392"/>
            <a:ext cx="8104146" cy="1316945"/>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Trebuchet MS" panose="020B0603020202020204" pitchFamily="34" charset="0"/>
              </a:rPr>
              <a:t>No fim da década de 1980, com o início da atual fase de globalização econômica, algumas cidades do mundo capitalista adquiriram posição de cidades globais.</a:t>
            </a:r>
          </a:p>
        </p:txBody>
      </p:sp>
      <p:sp>
        <p:nvSpPr>
          <p:cNvPr id="6" name="Retângulo: Cantos Arredondados 5">
            <a:extLst>
              <a:ext uri="{FF2B5EF4-FFF2-40B4-BE49-F238E27FC236}">
                <a16:creationId xmlns:a16="http://schemas.microsoft.com/office/drawing/2014/main" id="{AE80F4B4-4EF6-4931-A957-E3016EA71DD0}"/>
              </a:ext>
            </a:extLst>
          </p:cNvPr>
          <p:cNvSpPr/>
          <p:nvPr/>
        </p:nvSpPr>
        <p:spPr>
          <a:xfrm>
            <a:off x="526048" y="3288195"/>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São metrópoles onde a tecnologia, a infraestrutura e os sistemas informacionais permitem a perfeita integração com movimentos financeiros e negócios em tempo real, no mundo todo. </a:t>
            </a:r>
          </a:p>
        </p:txBody>
      </p:sp>
      <p:sp>
        <p:nvSpPr>
          <p:cNvPr id="7" name="Triângulo isósceles 6">
            <a:extLst>
              <a:ext uri="{FF2B5EF4-FFF2-40B4-BE49-F238E27FC236}">
                <a16:creationId xmlns:a16="http://schemas.microsoft.com/office/drawing/2014/main" id="{1D8FB3DE-4902-4595-9F68-2D1D086CA627}"/>
              </a:ext>
            </a:extLst>
          </p:cNvPr>
          <p:cNvSpPr/>
          <p:nvPr/>
        </p:nvSpPr>
        <p:spPr>
          <a:xfrm rot="10800000">
            <a:off x="6365965" y="3035648"/>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D91DA9AD-8B7A-4682-B2D6-184D6B158919}"/>
              </a:ext>
            </a:extLst>
          </p:cNvPr>
          <p:cNvSpPr/>
          <p:nvPr/>
        </p:nvSpPr>
        <p:spPr>
          <a:xfrm>
            <a:off x="486576" y="1110736"/>
            <a:ext cx="1949573" cy="400110"/>
          </a:xfrm>
          <a:prstGeom prst="rect">
            <a:avLst/>
          </a:prstGeom>
        </p:spPr>
        <p:txBody>
          <a:bodyPr wrap="none">
            <a:spAutoFit/>
          </a:bodyPr>
          <a:lstStyle/>
          <a:p>
            <a:r>
              <a:rPr lang="pt-BR" sz="2000" dirty="0">
                <a:solidFill>
                  <a:srgbClr val="EBC766"/>
                </a:solidFill>
                <a:latin typeface="Trebuchet MS" panose="020B0603020202020204" pitchFamily="34" charset="0"/>
              </a:rPr>
              <a:t>Cidades globais</a:t>
            </a:r>
          </a:p>
        </p:txBody>
      </p:sp>
    </p:spTree>
    <p:extLst>
      <p:ext uri="{BB962C8B-B14F-4D97-AF65-F5344CB8AC3E}">
        <p14:creationId xmlns:p14="http://schemas.microsoft.com/office/powerpoint/2010/main" val="3706760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Conceitos urbanos</a:t>
            </a:r>
          </a:p>
        </p:txBody>
      </p:sp>
      <p:sp>
        <p:nvSpPr>
          <p:cNvPr id="5" name="Retângulo: Cantos Arredondados 4">
            <a:extLst>
              <a:ext uri="{FF2B5EF4-FFF2-40B4-BE49-F238E27FC236}">
                <a16:creationId xmlns:a16="http://schemas.microsoft.com/office/drawing/2014/main" id="{F2911B9B-D0E9-4F6B-BD4B-4285DA5749BB}"/>
              </a:ext>
            </a:extLst>
          </p:cNvPr>
          <p:cNvSpPr/>
          <p:nvPr/>
        </p:nvSpPr>
        <p:spPr>
          <a:xfrm>
            <a:off x="526048" y="1763392"/>
            <a:ext cx="8104146" cy="1316945"/>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Trebuchet MS" panose="020B0603020202020204" pitchFamily="34" charset="0"/>
              </a:rPr>
              <a:t>No fim da década de 1980, com o início da atual fase de globalização econômica, algumas cidades do mundo capitalista adquiriram posição de cidades globais.</a:t>
            </a:r>
          </a:p>
        </p:txBody>
      </p:sp>
      <p:sp>
        <p:nvSpPr>
          <p:cNvPr id="6" name="Retângulo: Cantos Arredondados 5">
            <a:extLst>
              <a:ext uri="{FF2B5EF4-FFF2-40B4-BE49-F238E27FC236}">
                <a16:creationId xmlns:a16="http://schemas.microsoft.com/office/drawing/2014/main" id="{AE80F4B4-4EF6-4931-A957-E3016EA71DD0}"/>
              </a:ext>
            </a:extLst>
          </p:cNvPr>
          <p:cNvSpPr/>
          <p:nvPr/>
        </p:nvSpPr>
        <p:spPr>
          <a:xfrm>
            <a:off x="526048" y="3288195"/>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lumMod val="75000"/>
                    <a:lumOff val="25000"/>
                  </a:schemeClr>
                </a:solidFill>
                <a:latin typeface="Trebuchet MS" panose="020B0603020202020204" pitchFamily="34" charset="0"/>
              </a:rPr>
              <a:t> Esses grandes centros econômico-financeiros contam com unidades dos grandes bancos internacionais, com Bolsas de Valores e elevado volume de investimentos. Isso indica existir uma </a:t>
            </a:r>
            <a:r>
              <a:rPr lang="pt-BR" b="1" dirty="0">
                <a:solidFill>
                  <a:srgbClr val="EBC766"/>
                </a:solidFill>
                <a:latin typeface="Trebuchet MS" panose="020B0603020202020204" pitchFamily="34" charset="0"/>
              </a:rPr>
              <a:t>rede urbana </a:t>
            </a:r>
            <a:r>
              <a:rPr lang="pt-BR" b="1" dirty="0">
                <a:solidFill>
                  <a:schemeClr val="tx1">
                    <a:lumMod val="75000"/>
                    <a:lumOff val="25000"/>
                  </a:schemeClr>
                </a:solidFill>
                <a:latin typeface="Trebuchet MS" panose="020B0603020202020204" pitchFamily="34" charset="0"/>
              </a:rPr>
              <a:t>mundial hierarquizada</a:t>
            </a:r>
            <a:r>
              <a:rPr lang="pt-BR" dirty="0">
                <a:solidFill>
                  <a:schemeClr val="tx1">
                    <a:lumMod val="75000"/>
                    <a:lumOff val="25000"/>
                  </a:schemeClr>
                </a:solidFill>
                <a:latin typeface="Trebuchet MS" panose="020B0603020202020204" pitchFamily="34" charset="0"/>
              </a:rPr>
              <a:t>, com a finalidade de garantir a circulação de capitais e mercadorias.</a:t>
            </a:r>
          </a:p>
        </p:txBody>
      </p:sp>
      <p:sp>
        <p:nvSpPr>
          <p:cNvPr id="7" name="Triângulo isósceles 6">
            <a:extLst>
              <a:ext uri="{FF2B5EF4-FFF2-40B4-BE49-F238E27FC236}">
                <a16:creationId xmlns:a16="http://schemas.microsoft.com/office/drawing/2014/main" id="{1D8FB3DE-4902-4595-9F68-2D1D086CA627}"/>
              </a:ext>
            </a:extLst>
          </p:cNvPr>
          <p:cNvSpPr/>
          <p:nvPr/>
        </p:nvSpPr>
        <p:spPr>
          <a:xfrm rot="10800000">
            <a:off x="6365965" y="3035648"/>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D91DA9AD-8B7A-4682-B2D6-184D6B158919}"/>
              </a:ext>
            </a:extLst>
          </p:cNvPr>
          <p:cNvSpPr/>
          <p:nvPr/>
        </p:nvSpPr>
        <p:spPr>
          <a:xfrm>
            <a:off x="486576" y="1110736"/>
            <a:ext cx="1949573" cy="400110"/>
          </a:xfrm>
          <a:prstGeom prst="rect">
            <a:avLst/>
          </a:prstGeom>
        </p:spPr>
        <p:txBody>
          <a:bodyPr wrap="none">
            <a:spAutoFit/>
          </a:bodyPr>
          <a:lstStyle/>
          <a:p>
            <a:r>
              <a:rPr lang="pt-BR" sz="2000" dirty="0">
                <a:solidFill>
                  <a:srgbClr val="EBC766"/>
                </a:solidFill>
                <a:latin typeface="Trebuchet MS" panose="020B0603020202020204" pitchFamily="34" charset="0"/>
              </a:rPr>
              <a:t>Cidades globais</a:t>
            </a:r>
          </a:p>
        </p:txBody>
      </p:sp>
    </p:spTree>
    <p:extLst>
      <p:ext uri="{BB962C8B-B14F-4D97-AF65-F5344CB8AC3E}">
        <p14:creationId xmlns:p14="http://schemas.microsoft.com/office/powerpoint/2010/main" val="1550434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Conceitos urbanos</a:t>
            </a:r>
          </a:p>
        </p:txBody>
      </p:sp>
      <p:sp>
        <p:nvSpPr>
          <p:cNvPr id="5" name="Retângulo: Cantos Arredondados 4">
            <a:extLst>
              <a:ext uri="{FF2B5EF4-FFF2-40B4-BE49-F238E27FC236}">
                <a16:creationId xmlns:a16="http://schemas.microsoft.com/office/drawing/2014/main" id="{F2911B9B-D0E9-4F6B-BD4B-4285DA5749BB}"/>
              </a:ext>
            </a:extLst>
          </p:cNvPr>
          <p:cNvSpPr/>
          <p:nvPr/>
        </p:nvSpPr>
        <p:spPr>
          <a:xfrm>
            <a:off x="526048" y="1763392"/>
            <a:ext cx="8104146" cy="1316945"/>
          </a:xfrm>
          <a:prstGeom prst="roundRect">
            <a:avLst/>
          </a:prstGeom>
          <a:solidFill>
            <a:srgbClr val="EBC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bg1"/>
                </a:solidFill>
                <a:latin typeface="Trebuchet MS" panose="020B0603020202020204" pitchFamily="34" charset="0"/>
              </a:rPr>
              <a:t>No fim da década de 1980, com o início da atual fase de globalização econômica, algumas cidades do mundo capitalista adquiriram posição de cidades globais.</a:t>
            </a:r>
          </a:p>
        </p:txBody>
      </p:sp>
      <p:sp>
        <p:nvSpPr>
          <p:cNvPr id="6" name="Retângulo: Cantos Arredondados 5">
            <a:extLst>
              <a:ext uri="{FF2B5EF4-FFF2-40B4-BE49-F238E27FC236}">
                <a16:creationId xmlns:a16="http://schemas.microsoft.com/office/drawing/2014/main" id="{AE80F4B4-4EF6-4931-A957-E3016EA71DD0}"/>
              </a:ext>
            </a:extLst>
          </p:cNvPr>
          <p:cNvSpPr/>
          <p:nvPr/>
        </p:nvSpPr>
        <p:spPr>
          <a:xfrm>
            <a:off x="526048" y="3288195"/>
            <a:ext cx="8104146" cy="2737619"/>
          </a:xfrm>
          <a:prstGeom prst="roundRect">
            <a:avLst/>
          </a:prstGeom>
          <a:noFill/>
          <a:ln w="28575">
            <a:solidFill>
              <a:srgbClr val="EB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lumMod val="75000"/>
                    <a:lumOff val="25000"/>
                  </a:schemeClr>
                </a:solidFill>
                <a:latin typeface="Trebuchet MS" panose="020B0603020202020204" pitchFamily="34" charset="0"/>
              </a:rPr>
              <a:t>Exemplos de cidades globais:</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Amsterdã, Madri, Bruxelas, Milão, Chicago, Nova York, São Paulo, </a:t>
            </a:r>
            <a:br>
              <a:rPr lang="pt-BR" dirty="0">
                <a:solidFill>
                  <a:schemeClr val="tx1">
                    <a:lumMod val="75000"/>
                    <a:lumOff val="25000"/>
                  </a:schemeClr>
                </a:solidFill>
                <a:latin typeface="Trebuchet MS" panose="020B0603020202020204" pitchFamily="34" charset="0"/>
              </a:rPr>
            </a:br>
            <a:r>
              <a:rPr lang="pt-BR" dirty="0">
                <a:solidFill>
                  <a:schemeClr val="tx1">
                    <a:lumMod val="75000"/>
                    <a:lumOff val="25000"/>
                  </a:schemeClr>
                </a:solidFill>
                <a:latin typeface="Trebuchet MS" panose="020B0603020202020204" pitchFamily="34" charset="0"/>
              </a:rPr>
              <a:t>Paris, Cingapura, Frankfurt, Tóquio, Londres e Toronto.</a:t>
            </a:r>
          </a:p>
        </p:txBody>
      </p:sp>
      <p:sp>
        <p:nvSpPr>
          <p:cNvPr id="7" name="Triângulo isósceles 6">
            <a:extLst>
              <a:ext uri="{FF2B5EF4-FFF2-40B4-BE49-F238E27FC236}">
                <a16:creationId xmlns:a16="http://schemas.microsoft.com/office/drawing/2014/main" id="{1D8FB3DE-4902-4595-9F68-2D1D086CA627}"/>
              </a:ext>
            </a:extLst>
          </p:cNvPr>
          <p:cNvSpPr/>
          <p:nvPr/>
        </p:nvSpPr>
        <p:spPr>
          <a:xfrm rot="10800000">
            <a:off x="6365965" y="3035648"/>
            <a:ext cx="1953706" cy="278674"/>
          </a:xfrm>
          <a:prstGeom prst="triangle">
            <a:avLst/>
          </a:prstGeom>
          <a:solidFill>
            <a:srgbClr val="F6E2B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D91DA9AD-8B7A-4682-B2D6-184D6B158919}"/>
              </a:ext>
            </a:extLst>
          </p:cNvPr>
          <p:cNvSpPr/>
          <p:nvPr/>
        </p:nvSpPr>
        <p:spPr>
          <a:xfrm>
            <a:off x="486576" y="1110736"/>
            <a:ext cx="1949573" cy="400110"/>
          </a:xfrm>
          <a:prstGeom prst="rect">
            <a:avLst/>
          </a:prstGeom>
        </p:spPr>
        <p:txBody>
          <a:bodyPr wrap="none">
            <a:spAutoFit/>
          </a:bodyPr>
          <a:lstStyle/>
          <a:p>
            <a:r>
              <a:rPr lang="pt-BR" sz="2000" dirty="0">
                <a:solidFill>
                  <a:srgbClr val="EBC766"/>
                </a:solidFill>
                <a:latin typeface="Trebuchet MS" panose="020B0603020202020204" pitchFamily="34" charset="0"/>
              </a:rPr>
              <a:t>Cidades globais</a:t>
            </a:r>
          </a:p>
        </p:txBody>
      </p:sp>
    </p:spTree>
    <p:extLst>
      <p:ext uri="{BB962C8B-B14F-4D97-AF65-F5344CB8AC3E}">
        <p14:creationId xmlns:p14="http://schemas.microsoft.com/office/powerpoint/2010/main" val="93475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2">
            <a:extLst>
              <a:ext uri="{FF2B5EF4-FFF2-40B4-BE49-F238E27FC236}">
                <a16:creationId xmlns:a16="http://schemas.microsoft.com/office/drawing/2014/main" id="{FEBDD984-8395-46B7-9914-FAA3D027B470}"/>
              </a:ext>
            </a:extLst>
          </p:cNvPr>
          <p:cNvSpPr>
            <a:spLocks noGrp="1"/>
          </p:cNvSpPr>
          <p:nvPr>
            <p:ph type="body" sz="quarter" idx="10"/>
          </p:nvPr>
        </p:nvSpPr>
        <p:spPr>
          <a:xfrm>
            <a:off x="367200" y="1735200"/>
            <a:ext cx="8172000" cy="4572000"/>
          </a:xfrm>
        </p:spPr>
        <p:txBody>
          <a:bodyPr/>
          <a:lstStyle/>
          <a:p>
            <a:pPr algn="just"/>
            <a:r>
              <a:rPr lang="pt-BR" dirty="0"/>
              <a:t> Entender o processo histórico de formação das cidades.</a:t>
            </a:r>
          </a:p>
          <a:p>
            <a:pPr algn="just"/>
            <a:r>
              <a:rPr lang="pt-BR" dirty="0"/>
              <a:t>Relacionar a Revolução Industrial ao processo de urbanização.</a:t>
            </a:r>
          </a:p>
          <a:p>
            <a:pPr algn="just"/>
            <a:r>
              <a:rPr lang="pt-BR" dirty="0"/>
              <a:t>Diferenciar processos de urbanização em países desenvolvidos e não desenvolvidos.</a:t>
            </a:r>
          </a:p>
          <a:p>
            <a:pPr algn="just"/>
            <a:r>
              <a:rPr lang="pt-BR" dirty="0"/>
              <a:t>Entender o </a:t>
            </a:r>
            <a:r>
              <a:rPr lang="pt-BR" dirty="0" err="1"/>
              <a:t>signiﬁcado</a:t>
            </a:r>
            <a:r>
              <a:rPr lang="pt-BR" dirty="0"/>
              <a:t> de conceitos urbanos como megacidade, cidade global e megalópole.</a:t>
            </a:r>
          </a:p>
          <a:p>
            <a:pPr algn="just"/>
            <a:r>
              <a:rPr lang="pt-BR" dirty="0" err="1"/>
              <a:t>Identiﬁcar</a:t>
            </a:r>
            <a:r>
              <a:rPr lang="pt-BR" dirty="0"/>
              <a:t> alguns dos principais problemas urbanos, como mobilidade precária, questões relacionadas à moradia e carência de saneamento.</a:t>
            </a:r>
          </a:p>
        </p:txBody>
      </p:sp>
    </p:spTree>
    <p:extLst>
      <p:ext uri="{BB962C8B-B14F-4D97-AF65-F5344CB8AC3E}">
        <p14:creationId xmlns:p14="http://schemas.microsoft.com/office/powerpoint/2010/main" val="497144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 espaço urbano </a:t>
            </a:r>
          </a:p>
        </p:txBody>
      </p:sp>
      <p:pic>
        <p:nvPicPr>
          <p:cNvPr id="3" name="Imagem 2">
            <a:extLst>
              <a:ext uri="{FF2B5EF4-FFF2-40B4-BE49-F238E27FC236}">
                <a16:creationId xmlns:a16="http://schemas.microsoft.com/office/drawing/2014/main" id="{BEC0623F-346F-4BE2-B09B-95D8B3426B0F}"/>
              </a:ext>
            </a:extLst>
          </p:cNvPr>
          <p:cNvPicPr>
            <a:picLocks noChangeAspect="1"/>
          </p:cNvPicPr>
          <p:nvPr/>
        </p:nvPicPr>
        <p:blipFill>
          <a:blip r:embed="rId2"/>
          <a:stretch>
            <a:fillRect/>
          </a:stretch>
        </p:blipFill>
        <p:spPr>
          <a:xfrm>
            <a:off x="6388693" y="1240487"/>
            <a:ext cx="2389909" cy="4970318"/>
          </a:xfrm>
          <a:prstGeom prst="rect">
            <a:avLst/>
          </a:prstGeom>
        </p:spPr>
      </p:pic>
      <p:sp>
        <p:nvSpPr>
          <p:cNvPr id="4" name="Retângulo 3">
            <a:extLst>
              <a:ext uri="{FF2B5EF4-FFF2-40B4-BE49-F238E27FC236}">
                <a16:creationId xmlns:a16="http://schemas.microsoft.com/office/drawing/2014/main" id="{398BC1C8-0463-4EDC-90D1-9656B14F7EAA}"/>
              </a:ext>
            </a:extLst>
          </p:cNvPr>
          <p:cNvSpPr/>
          <p:nvPr/>
        </p:nvSpPr>
        <p:spPr>
          <a:xfrm rot="16200000">
            <a:off x="6253773" y="3638204"/>
            <a:ext cx="5154307"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Filipe Frazao/</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
        <p:nvSpPr>
          <p:cNvPr id="5" name="Retângulo 4">
            <a:extLst>
              <a:ext uri="{FF2B5EF4-FFF2-40B4-BE49-F238E27FC236}">
                <a16:creationId xmlns:a16="http://schemas.microsoft.com/office/drawing/2014/main" id="{DED978A8-7AB4-4F33-9FF7-F3B8B0A414A7}"/>
              </a:ext>
            </a:extLst>
          </p:cNvPr>
          <p:cNvSpPr/>
          <p:nvPr/>
        </p:nvSpPr>
        <p:spPr>
          <a:xfrm>
            <a:off x="365398" y="2432984"/>
            <a:ext cx="5722735" cy="2585323"/>
          </a:xfrm>
          <a:prstGeom prst="rect">
            <a:avLst/>
          </a:prstGeom>
        </p:spPr>
        <p:txBody>
          <a:bodyPr wrap="square">
            <a:spAutoFit/>
          </a:bodyPr>
          <a:lstStyle/>
          <a:p>
            <a:pPr algn="ctr"/>
            <a:r>
              <a:rPr lang="pt-BR" dirty="0">
                <a:solidFill>
                  <a:schemeClr val="tx1">
                    <a:lumMod val="75000"/>
                    <a:lumOff val="25000"/>
                  </a:schemeClr>
                </a:solidFill>
                <a:latin typeface="Trebuchet MS" panose="020B0603020202020204" pitchFamily="34" charset="0"/>
              </a:rPr>
              <a:t>O </a:t>
            </a:r>
            <a:r>
              <a:rPr lang="pt-BR" b="1" dirty="0">
                <a:solidFill>
                  <a:schemeClr val="tx1">
                    <a:lumMod val="75000"/>
                    <a:lumOff val="25000"/>
                  </a:schemeClr>
                </a:solidFill>
                <a:latin typeface="Trebuchet MS" panose="020B0603020202020204" pitchFamily="34" charset="0"/>
              </a:rPr>
              <a:t>espaço urbano </a:t>
            </a:r>
            <a:r>
              <a:rPr lang="pt-BR" dirty="0">
                <a:solidFill>
                  <a:schemeClr val="tx1">
                    <a:lumMod val="75000"/>
                    <a:lumOff val="25000"/>
                  </a:schemeClr>
                </a:solidFill>
                <a:latin typeface="Trebuchet MS" panose="020B0603020202020204" pitchFamily="34" charset="0"/>
              </a:rPr>
              <a:t>é um ambiente artificial em que as sociedades humanas materializaram paisagens que manifestam sentimentos religiosos, culturais, artísticos e socioeconômicos. </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Por isso, é comum encontrar, no panorama das diversas cidades, elementos que expressam as características de uma sociedade e de uma época. As cidades são espelhos da história</a:t>
            </a:r>
          </a:p>
        </p:txBody>
      </p:sp>
    </p:spTree>
    <p:extLst>
      <p:ext uri="{BB962C8B-B14F-4D97-AF65-F5344CB8AC3E}">
        <p14:creationId xmlns:p14="http://schemas.microsoft.com/office/powerpoint/2010/main" val="220532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 espaço urbano </a:t>
            </a:r>
          </a:p>
        </p:txBody>
      </p:sp>
      <p:pic>
        <p:nvPicPr>
          <p:cNvPr id="3" name="Imagem 2">
            <a:extLst>
              <a:ext uri="{FF2B5EF4-FFF2-40B4-BE49-F238E27FC236}">
                <a16:creationId xmlns:a16="http://schemas.microsoft.com/office/drawing/2014/main" id="{BEC0623F-346F-4BE2-B09B-95D8B3426B0F}"/>
              </a:ext>
            </a:extLst>
          </p:cNvPr>
          <p:cNvPicPr>
            <a:picLocks noChangeAspect="1"/>
          </p:cNvPicPr>
          <p:nvPr/>
        </p:nvPicPr>
        <p:blipFill>
          <a:blip r:embed="rId2"/>
          <a:stretch>
            <a:fillRect/>
          </a:stretch>
        </p:blipFill>
        <p:spPr>
          <a:xfrm>
            <a:off x="6388693" y="1240487"/>
            <a:ext cx="2389909" cy="4970318"/>
          </a:xfrm>
          <a:prstGeom prst="rect">
            <a:avLst/>
          </a:prstGeom>
        </p:spPr>
      </p:pic>
      <p:sp>
        <p:nvSpPr>
          <p:cNvPr id="4" name="Retângulo 3">
            <a:extLst>
              <a:ext uri="{FF2B5EF4-FFF2-40B4-BE49-F238E27FC236}">
                <a16:creationId xmlns:a16="http://schemas.microsoft.com/office/drawing/2014/main" id="{398BC1C8-0463-4EDC-90D1-9656B14F7EAA}"/>
              </a:ext>
            </a:extLst>
          </p:cNvPr>
          <p:cNvSpPr/>
          <p:nvPr/>
        </p:nvSpPr>
        <p:spPr>
          <a:xfrm rot="16200000">
            <a:off x="6253773" y="3638204"/>
            <a:ext cx="5154307"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Filipe Frazao/</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
        <p:nvSpPr>
          <p:cNvPr id="5" name="Retângulo 4">
            <a:extLst>
              <a:ext uri="{FF2B5EF4-FFF2-40B4-BE49-F238E27FC236}">
                <a16:creationId xmlns:a16="http://schemas.microsoft.com/office/drawing/2014/main" id="{DED978A8-7AB4-4F33-9FF7-F3B8B0A414A7}"/>
              </a:ext>
            </a:extLst>
          </p:cNvPr>
          <p:cNvSpPr/>
          <p:nvPr/>
        </p:nvSpPr>
        <p:spPr>
          <a:xfrm>
            <a:off x="354788" y="2986982"/>
            <a:ext cx="5722735" cy="1477328"/>
          </a:xfrm>
          <a:prstGeom prst="rect">
            <a:avLst/>
          </a:prstGeom>
        </p:spPr>
        <p:txBody>
          <a:bodyPr wrap="square">
            <a:spAutoFit/>
          </a:bodyPr>
          <a:lstStyle/>
          <a:p>
            <a:pPr algn="ctr"/>
            <a:r>
              <a:rPr lang="pt-BR" dirty="0">
                <a:solidFill>
                  <a:schemeClr val="tx1">
                    <a:lumMod val="75000"/>
                    <a:lumOff val="25000"/>
                  </a:schemeClr>
                </a:solidFill>
                <a:latin typeface="Trebuchet MS" panose="020B0603020202020204" pitchFamily="34" charset="0"/>
              </a:rPr>
              <a:t>Chama-se </a:t>
            </a:r>
            <a:r>
              <a:rPr lang="pt-BR" b="1" dirty="0">
                <a:solidFill>
                  <a:srgbClr val="EBC766"/>
                </a:solidFill>
                <a:latin typeface="Trebuchet MS" panose="020B0603020202020204" pitchFamily="34" charset="0"/>
              </a:rPr>
              <a:t>sítio</a:t>
            </a:r>
            <a:r>
              <a:rPr lang="pt-BR" dirty="0">
                <a:solidFill>
                  <a:schemeClr val="tx1">
                    <a:lumMod val="75000"/>
                    <a:lumOff val="25000"/>
                  </a:schemeClr>
                </a:solidFill>
                <a:latin typeface="Trebuchet MS" panose="020B0603020202020204" pitchFamily="34" charset="0"/>
              </a:rPr>
              <a:t> </a:t>
            </a:r>
            <a:r>
              <a:rPr lang="pt-BR" b="1" dirty="0">
                <a:solidFill>
                  <a:srgbClr val="EBC766"/>
                </a:solidFill>
                <a:latin typeface="Trebuchet MS" panose="020B0603020202020204" pitchFamily="34" charset="0"/>
              </a:rPr>
              <a:t>urbano</a:t>
            </a:r>
            <a:r>
              <a:rPr lang="pt-BR" dirty="0">
                <a:solidFill>
                  <a:schemeClr val="tx1">
                    <a:lumMod val="75000"/>
                    <a:lumOff val="25000"/>
                  </a:schemeClr>
                </a:solidFill>
                <a:latin typeface="Trebuchet MS" panose="020B0603020202020204" pitchFamily="34" charset="0"/>
              </a:rPr>
              <a:t> o lugar onde a cidade está edificada. Dependendo dessa localização, cada cidade terá características físicas próprias, que deverão ser consideradas no planejamento de seu desenvolvimento urbano.</a:t>
            </a:r>
          </a:p>
        </p:txBody>
      </p:sp>
    </p:spTree>
    <p:extLst>
      <p:ext uri="{BB962C8B-B14F-4D97-AF65-F5344CB8AC3E}">
        <p14:creationId xmlns:p14="http://schemas.microsoft.com/office/powerpoint/2010/main" val="1136727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Os principais problemas urbanos</a:t>
            </a:r>
          </a:p>
        </p:txBody>
      </p:sp>
      <p:sp>
        <p:nvSpPr>
          <p:cNvPr id="3" name="Retângulo 2">
            <a:extLst>
              <a:ext uri="{FF2B5EF4-FFF2-40B4-BE49-F238E27FC236}">
                <a16:creationId xmlns:a16="http://schemas.microsoft.com/office/drawing/2014/main" id="{3DFF89AE-CDD9-4E3C-80E0-FD584EDD1AD6}"/>
              </a:ext>
            </a:extLst>
          </p:cNvPr>
          <p:cNvSpPr/>
          <p:nvPr/>
        </p:nvSpPr>
        <p:spPr>
          <a:xfrm>
            <a:off x="486576" y="1110736"/>
            <a:ext cx="1090363" cy="400110"/>
          </a:xfrm>
          <a:prstGeom prst="rect">
            <a:avLst/>
          </a:prstGeom>
        </p:spPr>
        <p:txBody>
          <a:bodyPr wrap="none">
            <a:spAutoFit/>
          </a:bodyPr>
          <a:lstStyle/>
          <a:p>
            <a:r>
              <a:rPr lang="pt-BR" sz="2000" dirty="0">
                <a:solidFill>
                  <a:srgbClr val="EBC766"/>
                </a:solidFill>
                <a:latin typeface="Trebuchet MS" panose="020B0603020202020204" pitchFamily="34" charset="0"/>
              </a:rPr>
              <a:t>Moradia</a:t>
            </a:r>
          </a:p>
        </p:txBody>
      </p:sp>
      <p:pic>
        <p:nvPicPr>
          <p:cNvPr id="5" name="Imagem 4">
            <a:extLst>
              <a:ext uri="{FF2B5EF4-FFF2-40B4-BE49-F238E27FC236}">
                <a16:creationId xmlns:a16="http://schemas.microsoft.com/office/drawing/2014/main" id="{91586593-26D9-4230-A321-F9A70D121CAF}"/>
              </a:ext>
            </a:extLst>
          </p:cNvPr>
          <p:cNvPicPr>
            <a:picLocks noChangeAspect="1"/>
          </p:cNvPicPr>
          <p:nvPr/>
        </p:nvPicPr>
        <p:blipFill>
          <a:blip r:embed="rId2"/>
          <a:stretch>
            <a:fillRect/>
          </a:stretch>
        </p:blipFill>
        <p:spPr>
          <a:xfrm>
            <a:off x="6388692" y="1240487"/>
            <a:ext cx="2389909" cy="4970318"/>
          </a:xfrm>
          <a:prstGeom prst="rect">
            <a:avLst/>
          </a:prstGeom>
        </p:spPr>
      </p:pic>
      <p:sp>
        <p:nvSpPr>
          <p:cNvPr id="6" name="Retângulo 5">
            <a:extLst>
              <a:ext uri="{FF2B5EF4-FFF2-40B4-BE49-F238E27FC236}">
                <a16:creationId xmlns:a16="http://schemas.microsoft.com/office/drawing/2014/main" id="{48617199-4385-4648-B01E-6AFF0E7D58D6}"/>
              </a:ext>
            </a:extLst>
          </p:cNvPr>
          <p:cNvSpPr/>
          <p:nvPr/>
        </p:nvSpPr>
        <p:spPr>
          <a:xfrm rot="16200000">
            <a:off x="6253773" y="3638204"/>
            <a:ext cx="5154307" cy="184666"/>
          </a:xfrm>
          <a:prstGeom prst="rect">
            <a:avLst/>
          </a:prstGeom>
        </p:spPr>
        <p:txBody>
          <a:bodyPr wrap="square">
            <a:spAutoFit/>
          </a:bodyPr>
          <a:lstStyle/>
          <a:p>
            <a:pPr algn="r"/>
            <a:r>
              <a:rPr lang="pt-BR" sz="600" dirty="0" err="1">
                <a:solidFill>
                  <a:schemeClr val="tx1">
                    <a:lumMod val="75000"/>
                    <a:lumOff val="25000"/>
                  </a:schemeClr>
                </a:solidFill>
                <a:latin typeface="Trebuchet MS" panose="020B0603020202020204" pitchFamily="34" charset="0"/>
              </a:rPr>
              <a:t>Donatas</a:t>
            </a:r>
            <a:r>
              <a:rPr lang="pt-BR" sz="600" dirty="0">
                <a:solidFill>
                  <a:schemeClr val="tx1">
                    <a:lumMod val="75000"/>
                    <a:lumOff val="25000"/>
                  </a:schemeClr>
                </a:solidFill>
                <a:latin typeface="Trebuchet MS" panose="020B0603020202020204" pitchFamily="34" charset="0"/>
              </a:rPr>
              <a:t> </a:t>
            </a:r>
            <a:r>
              <a:rPr lang="pt-BR" sz="600" dirty="0" err="1">
                <a:solidFill>
                  <a:schemeClr val="tx1">
                    <a:lumMod val="75000"/>
                    <a:lumOff val="25000"/>
                  </a:schemeClr>
                </a:solidFill>
                <a:latin typeface="Trebuchet MS" panose="020B0603020202020204" pitchFamily="34" charset="0"/>
              </a:rPr>
              <a:t>Dabravolskas</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
        <p:nvSpPr>
          <p:cNvPr id="7" name="Retângulo 6">
            <a:extLst>
              <a:ext uri="{FF2B5EF4-FFF2-40B4-BE49-F238E27FC236}">
                <a16:creationId xmlns:a16="http://schemas.microsoft.com/office/drawing/2014/main" id="{1CD9D238-807E-4391-9DA3-088CB76F1F40}"/>
              </a:ext>
            </a:extLst>
          </p:cNvPr>
          <p:cNvSpPr/>
          <p:nvPr/>
        </p:nvSpPr>
        <p:spPr>
          <a:xfrm>
            <a:off x="442620" y="2152665"/>
            <a:ext cx="5643340" cy="3416320"/>
          </a:xfrm>
          <a:prstGeom prst="rect">
            <a:avLst/>
          </a:prstGeom>
        </p:spPr>
        <p:txBody>
          <a:bodyPr wrap="square">
            <a:spAutoFit/>
          </a:bodyPr>
          <a:lstStyle/>
          <a:p>
            <a:pPr algn="ctr"/>
            <a:r>
              <a:rPr lang="pt-BR" dirty="0">
                <a:solidFill>
                  <a:schemeClr val="tx1">
                    <a:lumMod val="75000"/>
                    <a:lumOff val="25000"/>
                  </a:schemeClr>
                </a:solidFill>
                <a:latin typeface="Trebuchet MS" panose="020B0603020202020204" pitchFamily="34" charset="0"/>
              </a:rPr>
              <a:t>Nas cidades do mundo capitalista, em países ricos ou pobres, o espaço urbano é uma propriedade (estatal ou privada). Portanto, se um cidadão pretende habitá-lo, deve adquirir uma residência ou um terreno (onde poderá edificar uma residência) ou, ainda, locar um imóvel. </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Esse é um fator limitante para as populações de baixa renda, a quem restam poucas alternativas: depender de ações do poder público (por meio da construção de conjuntos habitacionais), ocupar prédios abandonados ou formar favelas e cortiços.</a:t>
            </a:r>
          </a:p>
        </p:txBody>
      </p:sp>
    </p:spTree>
    <p:extLst>
      <p:ext uri="{BB962C8B-B14F-4D97-AF65-F5344CB8AC3E}">
        <p14:creationId xmlns:p14="http://schemas.microsoft.com/office/powerpoint/2010/main" val="2149701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Os principais problemas urbanos</a:t>
            </a:r>
          </a:p>
        </p:txBody>
      </p:sp>
      <p:sp>
        <p:nvSpPr>
          <p:cNvPr id="3" name="Retângulo 2">
            <a:extLst>
              <a:ext uri="{FF2B5EF4-FFF2-40B4-BE49-F238E27FC236}">
                <a16:creationId xmlns:a16="http://schemas.microsoft.com/office/drawing/2014/main" id="{3DFF89AE-CDD9-4E3C-80E0-FD584EDD1AD6}"/>
              </a:ext>
            </a:extLst>
          </p:cNvPr>
          <p:cNvSpPr/>
          <p:nvPr/>
        </p:nvSpPr>
        <p:spPr>
          <a:xfrm>
            <a:off x="486576" y="1110736"/>
            <a:ext cx="1090363" cy="400110"/>
          </a:xfrm>
          <a:prstGeom prst="rect">
            <a:avLst/>
          </a:prstGeom>
        </p:spPr>
        <p:txBody>
          <a:bodyPr wrap="none">
            <a:spAutoFit/>
          </a:bodyPr>
          <a:lstStyle/>
          <a:p>
            <a:r>
              <a:rPr lang="pt-BR" sz="2000" dirty="0">
                <a:solidFill>
                  <a:srgbClr val="EBC766"/>
                </a:solidFill>
                <a:latin typeface="Trebuchet MS" panose="020B0603020202020204" pitchFamily="34" charset="0"/>
              </a:rPr>
              <a:t>Moradia</a:t>
            </a:r>
          </a:p>
        </p:txBody>
      </p:sp>
      <p:pic>
        <p:nvPicPr>
          <p:cNvPr id="5" name="Imagem 4">
            <a:extLst>
              <a:ext uri="{FF2B5EF4-FFF2-40B4-BE49-F238E27FC236}">
                <a16:creationId xmlns:a16="http://schemas.microsoft.com/office/drawing/2014/main" id="{91586593-26D9-4230-A321-F9A70D121CAF}"/>
              </a:ext>
            </a:extLst>
          </p:cNvPr>
          <p:cNvPicPr>
            <a:picLocks noChangeAspect="1"/>
          </p:cNvPicPr>
          <p:nvPr/>
        </p:nvPicPr>
        <p:blipFill>
          <a:blip r:embed="rId2"/>
          <a:stretch>
            <a:fillRect/>
          </a:stretch>
        </p:blipFill>
        <p:spPr>
          <a:xfrm>
            <a:off x="6388692" y="1240487"/>
            <a:ext cx="2389909" cy="4970318"/>
          </a:xfrm>
          <a:prstGeom prst="rect">
            <a:avLst/>
          </a:prstGeom>
        </p:spPr>
      </p:pic>
      <p:sp>
        <p:nvSpPr>
          <p:cNvPr id="6" name="Retângulo 5">
            <a:extLst>
              <a:ext uri="{FF2B5EF4-FFF2-40B4-BE49-F238E27FC236}">
                <a16:creationId xmlns:a16="http://schemas.microsoft.com/office/drawing/2014/main" id="{48617199-4385-4648-B01E-6AFF0E7D58D6}"/>
              </a:ext>
            </a:extLst>
          </p:cNvPr>
          <p:cNvSpPr/>
          <p:nvPr/>
        </p:nvSpPr>
        <p:spPr>
          <a:xfrm rot="16200000">
            <a:off x="6253773" y="3638204"/>
            <a:ext cx="5154307" cy="184666"/>
          </a:xfrm>
          <a:prstGeom prst="rect">
            <a:avLst/>
          </a:prstGeom>
        </p:spPr>
        <p:txBody>
          <a:bodyPr wrap="square">
            <a:spAutoFit/>
          </a:bodyPr>
          <a:lstStyle/>
          <a:p>
            <a:pPr algn="r"/>
            <a:r>
              <a:rPr lang="pt-BR" sz="600" dirty="0" err="1">
                <a:solidFill>
                  <a:schemeClr val="tx1">
                    <a:lumMod val="75000"/>
                    <a:lumOff val="25000"/>
                  </a:schemeClr>
                </a:solidFill>
                <a:latin typeface="Trebuchet MS" panose="020B0603020202020204" pitchFamily="34" charset="0"/>
              </a:rPr>
              <a:t>Donatas</a:t>
            </a:r>
            <a:r>
              <a:rPr lang="pt-BR" sz="600" dirty="0">
                <a:solidFill>
                  <a:schemeClr val="tx1">
                    <a:lumMod val="75000"/>
                    <a:lumOff val="25000"/>
                  </a:schemeClr>
                </a:solidFill>
                <a:latin typeface="Trebuchet MS" panose="020B0603020202020204" pitchFamily="34" charset="0"/>
              </a:rPr>
              <a:t> </a:t>
            </a:r>
            <a:r>
              <a:rPr lang="pt-BR" sz="600" dirty="0" err="1">
                <a:solidFill>
                  <a:schemeClr val="tx1">
                    <a:lumMod val="75000"/>
                    <a:lumOff val="25000"/>
                  </a:schemeClr>
                </a:solidFill>
                <a:latin typeface="Trebuchet MS" panose="020B0603020202020204" pitchFamily="34" charset="0"/>
              </a:rPr>
              <a:t>Dabravolskas</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
        <p:nvSpPr>
          <p:cNvPr id="7" name="Retângulo 6">
            <a:extLst>
              <a:ext uri="{FF2B5EF4-FFF2-40B4-BE49-F238E27FC236}">
                <a16:creationId xmlns:a16="http://schemas.microsoft.com/office/drawing/2014/main" id="{1CD9D238-807E-4391-9DA3-088CB76F1F40}"/>
              </a:ext>
            </a:extLst>
          </p:cNvPr>
          <p:cNvSpPr/>
          <p:nvPr/>
        </p:nvSpPr>
        <p:spPr>
          <a:xfrm>
            <a:off x="442620" y="2429664"/>
            <a:ext cx="5643340" cy="2862322"/>
          </a:xfrm>
          <a:prstGeom prst="rect">
            <a:avLst/>
          </a:prstGeom>
        </p:spPr>
        <p:txBody>
          <a:bodyPr wrap="square">
            <a:spAutoFit/>
          </a:bodyPr>
          <a:lstStyle/>
          <a:p>
            <a:pPr algn="ctr"/>
            <a:r>
              <a:rPr lang="pt-BR" dirty="0">
                <a:solidFill>
                  <a:schemeClr val="tx1">
                    <a:lumMod val="75000"/>
                    <a:lumOff val="25000"/>
                  </a:schemeClr>
                </a:solidFill>
                <a:latin typeface="Trebuchet MS" panose="020B0603020202020204" pitchFamily="34" charset="0"/>
              </a:rPr>
              <a:t>O aumento da população e a expansão urbana levaram à ampliação de áreas desprovidas de saneamento básico (sistema de coleta regular de lixo e de tratamento de água e esgoto). </a:t>
            </a:r>
          </a:p>
          <a:p>
            <a:pPr algn="ctr"/>
            <a:endParaRPr lang="pt-BR" dirty="0">
              <a:solidFill>
                <a:schemeClr val="tx1">
                  <a:lumMod val="75000"/>
                  <a:lumOff val="25000"/>
                </a:schemeClr>
              </a:solidFill>
              <a:latin typeface="Trebuchet MS" panose="020B0603020202020204" pitchFamily="34" charset="0"/>
            </a:endParaRPr>
          </a:p>
          <a:p>
            <a:pPr algn="ctr"/>
            <a:r>
              <a:rPr lang="pt-BR" dirty="0">
                <a:solidFill>
                  <a:schemeClr val="tx1">
                    <a:lumMod val="75000"/>
                    <a:lumOff val="25000"/>
                  </a:schemeClr>
                </a:solidFill>
                <a:latin typeface="Trebuchet MS" panose="020B0603020202020204" pitchFamily="34" charset="0"/>
              </a:rPr>
              <a:t>Os depósitos de resíduos sólidos em locais inapropriados e a falta de coleta de lixo aumentam os riscos de transmissão de doenças infectocontagiosas que atingem principalmente a população de baixa renda. </a:t>
            </a:r>
          </a:p>
        </p:txBody>
      </p:sp>
    </p:spTree>
    <p:extLst>
      <p:ext uri="{BB962C8B-B14F-4D97-AF65-F5344CB8AC3E}">
        <p14:creationId xmlns:p14="http://schemas.microsoft.com/office/powerpoint/2010/main" val="1779348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Os principais problemas urbanos</a:t>
            </a:r>
          </a:p>
        </p:txBody>
      </p:sp>
      <p:sp>
        <p:nvSpPr>
          <p:cNvPr id="3" name="Retângulo 2">
            <a:extLst>
              <a:ext uri="{FF2B5EF4-FFF2-40B4-BE49-F238E27FC236}">
                <a16:creationId xmlns:a16="http://schemas.microsoft.com/office/drawing/2014/main" id="{3DFF89AE-CDD9-4E3C-80E0-FD584EDD1AD6}"/>
              </a:ext>
            </a:extLst>
          </p:cNvPr>
          <p:cNvSpPr/>
          <p:nvPr/>
        </p:nvSpPr>
        <p:spPr>
          <a:xfrm>
            <a:off x="486576" y="1110736"/>
            <a:ext cx="2274084" cy="400110"/>
          </a:xfrm>
          <a:prstGeom prst="rect">
            <a:avLst/>
          </a:prstGeom>
        </p:spPr>
        <p:txBody>
          <a:bodyPr wrap="none">
            <a:spAutoFit/>
          </a:bodyPr>
          <a:lstStyle/>
          <a:p>
            <a:r>
              <a:rPr lang="pt-BR" sz="2000" dirty="0">
                <a:solidFill>
                  <a:srgbClr val="EBC766"/>
                </a:solidFill>
                <a:latin typeface="Trebuchet MS" panose="020B0603020202020204" pitchFamily="34" charset="0"/>
              </a:rPr>
              <a:t>Transporte urbano</a:t>
            </a:r>
          </a:p>
        </p:txBody>
      </p:sp>
      <p:pic>
        <p:nvPicPr>
          <p:cNvPr id="4" name="Imagem 3">
            <a:extLst>
              <a:ext uri="{FF2B5EF4-FFF2-40B4-BE49-F238E27FC236}">
                <a16:creationId xmlns:a16="http://schemas.microsoft.com/office/drawing/2014/main" id="{6C612497-54E7-4C4A-A3D9-C4934E8452BA}"/>
              </a:ext>
            </a:extLst>
          </p:cNvPr>
          <p:cNvPicPr>
            <a:picLocks noChangeAspect="1"/>
          </p:cNvPicPr>
          <p:nvPr/>
        </p:nvPicPr>
        <p:blipFill>
          <a:blip r:embed="rId2"/>
          <a:stretch>
            <a:fillRect/>
          </a:stretch>
        </p:blipFill>
        <p:spPr>
          <a:xfrm>
            <a:off x="4385447" y="1510846"/>
            <a:ext cx="4433376" cy="4684105"/>
          </a:xfrm>
          <a:prstGeom prst="rect">
            <a:avLst/>
          </a:prstGeom>
        </p:spPr>
      </p:pic>
      <p:sp>
        <p:nvSpPr>
          <p:cNvPr id="5" name="Retângulo 4">
            <a:extLst>
              <a:ext uri="{FF2B5EF4-FFF2-40B4-BE49-F238E27FC236}">
                <a16:creationId xmlns:a16="http://schemas.microsoft.com/office/drawing/2014/main" id="{00F37016-0E5A-49A1-A1AA-AFA5DB2C47A5}"/>
              </a:ext>
            </a:extLst>
          </p:cNvPr>
          <p:cNvSpPr/>
          <p:nvPr/>
        </p:nvSpPr>
        <p:spPr>
          <a:xfrm rot="16200000">
            <a:off x="6278940" y="3982153"/>
            <a:ext cx="5154307"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www.rapt.fr</a:t>
            </a:r>
          </a:p>
        </p:txBody>
      </p:sp>
      <p:sp>
        <p:nvSpPr>
          <p:cNvPr id="6" name="Retângulo 5">
            <a:extLst>
              <a:ext uri="{FF2B5EF4-FFF2-40B4-BE49-F238E27FC236}">
                <a16:creationId xmlns:a16="http://schemas.microsoft.com/office/drawing/2014/main" id="{4B4592D0-7845-419E-B5E1-DABCB38ECF49}"/>
              </a:ext>
            </a:extLst>
          </p:cNvPr>
          <p:cNvSpPr/>
          <p:nvPr/>
        </p:nvSpPr>
        <p:spPr>
          <a:xfrm>
            <a:off x="486576" y="2852758"/>
            <a:ext cx="3739040" cy="2031325"/>
          </a:xfrm>
          <a:prstGeom prst="rect">
            <a:avLst/>
          </a:prstGeom>
        </p:spPr>
        <p:txBody>
          <a:bodyPr wrap="square">
            <a:spAutoFit/>
          </a:bodyPr>
          <a:lstStyle/>
          <a:p>
            <a:pPr algn="ctr"/>
            <a:r>
              <a:rPr lang="pt-BR" dirty="0">
                <a:solidFill>
                  <a:schemeClr val="tx1">
                    <a:lumMod val="75000"/>
                    <a:lumOff val="25000"/>
                  </a:schemeClr>
                </a:solidFill>
                <a:latin typeface="Trebuchet MS" panose="020B0603020202020204" pitchFamily="34" charset="0"/>
              </a:rPr>
              <a:t>Nas grandes cidades, os sistemas de transportes foram desenvolvidos com a finalidade de permitir a circulação de pessoas, mercadorias e capitais, interligando áreas residenciais, comerciais, industriais e de lazer. </a:t>
            </a:r>
          </a:p>
        </p:txBody>
      </p:sp>
    </p:spTree>
    <p:extLst>
      <p:ext uri="{BB962C8B-B14F-4D97-AF65-F5344CB8AC3E}">
        <p14:creationId xmlns:p14="http://schemas.microsoft.com/office/powerpoint/2010/main" val="3760964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Os principais problemas urbanos</a:t>
            </a:r>
          </a:p>
        </p:txBody>
      </p:sp>
      <p:sp>
        <p:nvSpPr>
          <p:cNvPr id="3" name="Retângulo 2">
            <a:extLst>
              <a:ext uri="{FF2B5EF4-FFF2-40B4-BE49-F238E27FC236}">
                <a16:creationId xmlns:a16="http://schemas.microsoft.com/office/drawing/2014/main" id="{3DFF89AE-CDD9-4E3C-80E0-FD584EDD1AD6}"/>
              </a:ext>
            </a:extLst>
          </p:cNvPr>
          <p:cNvSpPr/>
          <p:nvPr/>
        </p:nvSpPr>
        <p:spPr>
          <a:xfrm>
            <a:off x="486576" y="1110736"/>
            <a:ext cx="2274084" cy="400110"/>
          </a:xfrm>
          <a:prstGeom prst="rect">
            <a:avLst/>
          </a:prstGeom>
        </p:spPr>
        <p:txBody>
          <a:bodyPr wrap="none">
            <a:spAutoFit/>
          </a:bodyPr>
          <a:lstStyle/>
          <a:p>
            <a:r>
              <a:rPr lang="pt-BR" sz="2000" dirty="0">
                <a:solidFill>
                  <a:srgbClr val="EBC766"/>
                </a:solidFill>
                <a:latin typeface="Trebuchet MS" panose="020B0603020202020204" pitchFamily="34" charset="0"/>
              </a:rPr>
              <a:t>Transporte urbano</a:t>
            </a:r>
          </a:p>
        </p:txBody>
      </p:sp>
      <p:pic>
        <p:nvPicPr>
          <p:cNvPr id="4" name="Imagem 3">
            <a:extLst>
              <a:ext uri="{FF2B5EF4-FFF2-40B4-BE49-F238E27FC236}">
                <a16:creationId xmlns:a16="http://schemas.microsoft.com/office/drawing/2014/main" id="{6C612497-54E7-4C4A-A3D9-C4934E8452BA}"/>
              </a:ext>
            </a:extLst>
          </p:cNvPr>
          <p:cNvPicPr>
            <a:picLocks noChangeAspect="1"/>
          </p:cNvPicPr>
          <p:nvPr/>
        </p:nvPicPr>
        <p:blipFill>
          <a:blip r:embed="rId2"/>
          <a:stretch>
            <a:fillRect/>
          </a:stretch>
        </p:blipFill>
        <p:spPr>
          <a:xfrm>
            <a:off x="4385447" y="1510846"/>
            <a:ext cx="4433376" cy="4684105"/>
          </a:xfrm>
          <a:prstGeom prst="rect">
            <a:avLst/>
          </a:prstGeom>
        </p:spPr>
      </p:pic>
      <p:sp>
        <p:nvSpPr>
          <p:cNvPr id="5" name="Retângulo 4">
            <a:extLst>
              <a:ext uri="{FF2B5EF4-FFF2-40B4-BE49-F238E27FC236}">
                <a16:creationId xmlns:a16="http://schemas.microsoft.com/office/drawing/2014/main" id="{00F37016-0E5A-49A1-A1AA-AFA5DB2C47A5}"/>
              </a:ext>
            </a:extLst>
          </p:cNvPr>
          <p:cNvSpPr/>
          <p:nvPr/>
        </p:nvSpPr>
        <p:spPr>
          <a:xfrm rot="16200000">
            <a:off x="6278940" y="3982153"/>
            <a:ext cx="5154307" cy="184666"/>
          </a:xfrm>
          <a:prstGeom prst="rect">
            <a:avLst/>
          </a:prstGeom>
        </p:spPr>
        <p:txBody>
          <a:bodyPr wrap="square">
            <a:spAutoFit/>
          </a:bodyPr>
          <a:lstStyle/>
          <a:p>
            <a:pPr algn="r"/>
            <a:r>
              <a:rPr lang="pt-BR" sz="600" dirty="0">
                <a:solidFill>
                  <a:schemeClr val="tx1">
                    <a:lumMod val="75000"/>
                    <a:lumOff val="25000"/>
                  </a:schemeClr>
                </a:solidFill>
                <a:latin typeface="Trebuchet MS" panose="020B0603020202020204" pitchFamily="34" charset="0"/>
              </a:rPr>
              <a:t>www.rapt.fr</a:t>
            </a:r>
          </a:p>
        </p:txBody>
      </p:sp>
      <p:sp>
        <p:nvSpPr>
          <p:cNvPr id="6" name="Retângulo 5">
            <a:extLst>
              <a:ext uri="{FF2B5EF4-FFF2-40B4-BE49-F238E27FC236}">
                <a16:creationId xmlns:a16="http://schemas.microsoft.com/office/drawing/2014/main" id="{4B4592D0-7845-419E-B5E1-DABCB38ECF49}"/>
              </a:ext>
            </a:extLst>
          </p:cNvPr>
          <p:cNvSpPr/>
          <p:nvPr/>
        </p:nvSpPr>
        <p:spPr>
          <a:xfrm>
            <a:off x="486576" y="2429664"/>
            <a:ext cx="3739040" cy="2862322"/>
          </a:xfrm>
          <a:prstGeom prst="rect">
            <a:avLst/>
          </a:prstGeom>
        </p:spPr>
        <p:txBody>
          <a:bodyPr wrap="square">
            <a:spAutoFit/>
          </a:bodyPr>
          <a:lstStyle/>
          <a:p>
            <a:pPr algn="ctr"/>
            <a:r>
              <a:rPr lang="pt-BR" dirty="0">
                <a:solidFill>
                  <a:schemeClr val="tx1">
                    <a:lumMod val="75000"/>
                    <a:lumOff val="25000"/>
                  </a:schemeClr>
                </a:solidFill>
                <a:latin typeface="Trebuchet MS" panose="020B0603020202020204" pitchFamily="34" charset="0"/>
              </a:rPr>
              <a:t> Nos países desenvolvidos, onde os recursos disponíveis para os transportes são maiores, a expansão da malha viária permite melhor distribuição espacial da população. Linhas metroviárias, autoestradas e composições ferroviárias de grande velocidade (TGV) encurtam as distâncias entre as diversas zonas urbanas.</a:t>
            </a:r>
          </a:p>
        </p:txBody>
      </p:sp>
    </p:spTree>
    <p:extLst>
      <p:ext uri="{BB962C8B-B14F-4D97-AF65-F5344CB8AC3E}">
        <p14:creationId xmlns:p14="http://schemas.microsoft.com/office/powerpoint/2010/main" val="253755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2">
            <a:extLst>
              <a:ext uri="{FF2B5EF4-FFF2-40B4-BE49-F238E27FC236}">
                <a16:creationId xmlns:a16="http://schemas.microsoft.com/office/drawing/2014/main" id="{379420C4-3A99-41AF-9D31-116B86D654B7}"/>
              </a:ext>
            </a:extLst>
          </p:cNvPr>
          <p:cNvSpPr>
            <a:spLocks noGrp="1"/>
          </p:cNvSpPr>
          <p:nvPr>
            <p:ph type="body" sz="quarter" idx="10"/>
          </p:nvPr>
        </p:nvSpPr>
        <p:spPr>
          <a:xfrm>
            <a:off x="367200" y="1735200"/>
            <a:ext cx="8172000" cy="4572000"/>
          </a:xfrm>
        </p:spPr>
        <p:txBody>
          <a:bodyPr/>
          <a:lstStyle/>
          <a:p>
            <a:pPr marL="0" indent="0">
              <a:buNone/>
            </a:pPr>
            <a:r>
              <a:rPr lang="pt-BR" b="1" dirty="0"/>
              <a:t>Principais conceitos que você vai aprender:</a:t>
            </a:r>
          </a:p>
          <a:p>
            <a:r>
              <a:rPr lang="pt-BR" dirty="0"/>
              <a:t>Metrópole;</a:t>
            </a:r>
          </a:p>
          <a:p>
            <a:r>
              <a:rPr lang="pt-BR" dirty="0"/>
              <a:t>Conurbação;</a:t>
            </a:r>
          </a:p>
          <a:p>
            <a:r>
              <a:rPr lang="pt-BR" dirty="0"/>
              <a:t>Megalópole;</a:t>
            </a:r>
          </a:p>
          <a:p>
            <a:r>
              <a:rPr lang="pt-BR" dirty="0"/>
              <a:t>Cidade global;</a:t>
            </a:r>
          </a:p>
          <a:p>
            <a:r>
              <a:rPr lang="pt-BR" dirty="0"/>
              <a:t>Megacidade;</a:t>
            </a:r>
          </a:p>
          <a:p>
            <a:r>
              <a:rPr lang="pt-BR" dirty="0"/>
              <a:t>Rede urbana;</a:t>
            </a:r>
          </a:p>
          <a:p>
            <a:r>
              <a:rPr lang="pt-BR" dirty="0"/>
              <a:t>Hierarquia urbana;</a:t>
            </a:r>
          </a:p>
          <a:p>
            <a:r>
              <a:rPr lang="pt-BR" dirty="0"/>
              <a:t>Sítio urbano.</a:t>
            </a:r>
          </a:p>
        </p:txBody>
      </p:sp>
    </p:spTree>
    <p:extLst>
      <p:ext uri="{BB962C8B-B14F-4D97-AF65-F5344CB8AC3E}">
        <p14:creationId xmlns:p14="http://schemas.microsoft.com/office/powerpoint/2010/main" val="167259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Origem das cidades</a:t>
            </a:r>
          </a:p>
        </p:txBody>
      </p:sp>
      <p:pic>
        <p:nvPicPr>
          <p:cNvPr id="3" name="Imagem 2">
            <a:extLst>
              <a:ext uri="{FF2B5EF4-FFF2-40B4-BE49-F238E27FC236}">
                <a16:creationId xmlns:a16="http://schemas.microsoft.com/office/drawing/2014/main" id="{5FF3C3ED-D4DA-4F36-8890-C5EF2A29F49F}"/>
              </a:ext>
            </a:extLst>
          </p:cNvPr>
          <p:cNvPicPr>
            <a:picLocks noChangeAspect="1"/>
          </p:cNvPicPr>
          <p:nvPr/>
        </p:nvPicPr>
        <p:blipFill>
          <a:blip r:embed="rId2"/>
          <a:stretch>
            <a:fillRect/>
          </a:stretch>
        </p:blipFill>
        <p:spPr>
          <a:xfrm>
            <a:off x="657224" y="1394888"/>
            <a:ext cx="7829550" cy="4638675"/>
          </a:xfrm>
          <a:prstGeom prst="rect">
            <a:avLst/>
          </a:prstGeom>
        </p:spPr>
      </p:pic>
      <p:sp>
        <p:nvSpPr>
          <p:cNvPr id="4" name="Retângulo 3">
            <a:extLst>
              <a:ext uri="{FF2B5EF4-FFF2-40B4-BE49-F238E27FC236}">
                <a16:creationId xmlns:a16="http://schemas.microsoft.com/office/drawing/2014/main" id="{3D265602-3B0F-4AA7-BAAF-BCDDB235F836}"/>
              </a:ext>
            </a:extLst>
          </p:cNvPr>
          <p:cNvSpPr/>
          <p:nvPr/>
        </p:nvSpPr>
        <p:spPr>
          <a:xfrm rot="16200000">
            <a:off x="6390862" y="3370222"/>
            <a:ext cx="4309378" cy="184666"/>
          </a:xfrm>
          <a:prstGeom prst="rect">
            <a:avLst/>
          </a:prstGeom>
        </p:spPr>
        <p:txBody>
          <a:bodyPr wrap="square">
            <a:spAutoFit/>
          </a:bodyPr>
          <a:lstStyle/>
          <a:p>
            <a:pPr algn="r"/>
            <a:r>
              <a:rPr lang="pt-BR" sz="600" dirty="0" err="1">
                <a:solidFill>
                  <a:schemeClr val="tx1">
                    <a:lumMod val="75000"/>
                    <a:lumOff val="25000"/>
                  </a:schemeClr>
                </a:solidFill>
                <a:latin typeface="Trebuchet MS" panose="020B0603020202020204" pitchFamily="34" charset="0"/>
              </a:rPr>
              <a:t>Croato</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421712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Origem das cidades</a:t>
            </a:r>
          </a:p>
        </p:txBody>
      </p:sp>
      <p:pic>
        <p:nvPicPr>
          <p:cNvPr id="3" name="Imagem 2">
            <a:extLst>
              <a:ext uri="{FF2B5EF4-FFF2-40B4-BE49-F238E27FC236}">
                <a16:creationId xmlns:a16="http://schemas.microsoft.com/office/drawing/2014/main" id="{5FF3C3ED-D4DA-4F36-8890-C5EF2A29F49F}"/>
              </a:ext>
            </a:extLst>
          </p:cNvPr>
          <p:cNvPicPr>
            <a:picLocks noChangeAspect="1"/>
          </p:cNvPicPr>
          <p:nvPr/>
        </p:nvPicPr>
        <p:blipFill>
          <a:blip r:embed="rId2"/>
          <a:stretch>
            <a:fillRect/>
          </a:stretch>
        </p:blipFill>
        <p:spPr>
          <a:xfrm>
            <a:off x="657224" y="1394888"/>
            <a:ext cx="7829550" cy="4638675"/>
          </a:xfrm>
          <a:prstGeom prst="rect">
            <a:avLst/>
          </a:prstGeom>
        </p:spPr>
      </p:pic>
      <p:sp>
        <p:nvSpPr>
          <p:cNvPr id="4" name="Retângulo 3">
            <a:extLst>
              <a:ext uri="{FF2B5EF4-FFF2-40B4-BE49-F238E27FC236}">
                <a16:creationId xmlns:a16="http://schemas.microsoft.com/office/drawing/2014/main" id="{3D265602-3B0F-4AA7-BAAF-BCDDB235F836}"/>
              </a:ext>
            </a:extLst>
          </p:cNvPr>
          <p:cNvSpPr/>
          <p:nvPr/>
        </p:nvSpPr>
        <p:spPr>
          <a:xfrm rot="16200000">
            <a:off x="6390862" y="3370222"/>
            <a:ext cx="4309378" cy="184666"/>
          </a:xfrm>
          <a:prstGeom prst="rect">
            <a:avLst/>
          </a:prstGeom>
        </p:spPr>
        <p:txBody>
          <a:bodyPr wrap="square">
            <a:spAutoFit/>
          </a:bodyPr>
          <a:lstStyle/>
          <a:p>
            <a:pPr algn="r"/>
            <a:r>
              <a:rPr lang="pt-BR" sz="600" dirty="0" err="1">
                <a:solidFill>
                  <a:schemeClr val="tx1">
                    <a:lumMod val="75000"/>
                    <a:lumOff val="25000"/>
                  </a:schemeClr>
                </a:solidFill>
                <a:latin typeface="Trebuchet MS" panose="020B0603020202020204" pitchFamily="34" charset="0"/>
              </a:rPr>
              <a:t>Croato</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
        <p:nvSpPr>
          <p:cNvPr id="5" name="Retângulo 4">
            <a:extLst>
              <a:ext uri="{FF2B5EF4-FFF2-40B4-BE49-F238E27FC236}">
                <a16:creationId xmlns:a16="http://schemas.microsoft.com/office/drawing/2014/main" id="{2BD465CC-FEB1-438C-B7A0-A3CA87B44ED5}"/>
              </a:ext>
            </a:extLst>
          </p:cNvPr>
          <p:cNvSpPr/>
          <p:nvPr/>
        </p:nvSpPr>
        <p:spPr>
          <a:xfrm>
            <a:off x="657224" y="4202884"/>
            <a:ext cx="7829550" cy="1622520"/>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rebuchet MS" panose="020B0603020202020204" pitchFamily="34" charset="0"/>
              </a:rPr>
              <a:t>É muito difícil saber com precisão a origem das cidades na história da humanidade, mas é notório que existem desde a Antiguidade. Em suas reflexões, grandes filósofos gregos, como Platão e Aristóteles, já apresentavam algumas preocupações a respeito das cidades e do modo de vida de seus habitantes. </a:t>
            </a:r>
          </a:p>
        </p:txBody>
      </p:sp>
    </p:spTree>
    <p:extLst>
      <p:ext uri="{BB962C8B-B14F-4D97-AF65-F5344CB8AC3E}">
        <p14:creationId xmlns:p14="http://schemas.microsoft.com/office/powerpoint/2010/main" val="410940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Origem das cidades</a:t>
            </a:r>
          </a:p>
        </p:txBody>
      </p:sp>
      <p:pic>
        <p:nvPicPr>
          <p:cNvPr id="3" name="Imagem 2">
            <a:extLst>
              <a:ext uri="{FF2B5EF4-FFF2-40B4-BE49-F238E27FC236}">
                <a16:creationId xmlns:a16="http://schemas.microsoft.com/office/drawing/2014/main" id="{5FF3C3ED-D4DA-4F36-8890-C5EF2A29F49F}"/>
              </a:ext>
            </a:extLst>
          </p:cNvPr>
          <p:cNvPicPr>
            <a:picLocks noChangeAspect="1"/>
          </p:cNvPicPr>
          <p:nvPr/>
        </p:nvPicPr>
        <p:blipFill>
          <a:blip r:embed="rId2"/>
          <a:stretch>
            <a:fillRect/>
          </a:stretch>
        </p:blipFill>
        <p:spPr>
          <a:xfrm>
            <a:off x="657224" y="1394888"/>
            <a:ext cx="7829550" cy="4638675"/>
          </a:xfrm>
          <a:prstGeom prst="rect">
            <a:avLst/>
          </a:prstGeom>
        </p:spPr>
      </p:pic>
      <p:sp>
        <p:nvSpPr>
          <p:cNvPr id="4" name="Retângulo 3">
            <a:extLst>
              <a:ext uri="{FF2B5EF4-FFF2-40B4-BE49-F238E27FC236}">
                <a16:creationId xmlns:a16="http://schemas.microsoft.com/office/drawing/2014/main" id="{3D265602-3B0F-4AA7-BAAF-BCDDB235F836}"/>
              </a:ext>
            </a:extLst>
          </p:cNvPr>
          <p:cNvSpPr/>
          <p:nvPr/>
        </p:nvSpPr>
        <p:spPr>
          <a:xfrm rot="16200000">
            <a:off x="6390862" y="3370222"/>
            <a:ext cx="4309378" cy="184666"/>
          </a:xfrm>
          <a:prstGeom prst="rect">
            <a:avLst/>
          </a:prstGeom>
        </p:spPr>
        <p:txBody>
          <a:bodyPr wrap="square">
            <a:spAutoFit/>
          </a:bodyPr>
          <a:lstStyle/>
          <a:p>
            <a:pPr algn="r"/>
            <a:r>
              <a:rPr lang="pt-BR" sz="600" dirty="0" err="1">
                <a:solidFill>
                  <a:schemeClr val="tx1">
                    <a:lumMod val="75000"/>
                    <a:lumOff val="25000"/>
                  </a:schemeClr>
                </a:solidFill>
                <a:latin typeface="Trebuchet MS" panose="020B0603020202020204" pitchFamily="34" charset="0"/>
              </a:rPr>
              <a:t>Croato</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
        <p:nvSpPr>
          <p:cNvPr id="5" name="Retângulo 4">
            <a:extLst>
              <a:ext uri="{FF2B5EF4-FFF2-40B4-BE49-F238E27FC236}">
                <a16:creationId xmlns:a16="http://schemas.microsoft.com/office/drawing/2014/main" id="{2BD465CC-FEB1-438C-B7A0-A3CA87B44ED5}"/>
              </a:ext>
            </a:extLst>
          </p:cNvPr>
          <p:cNvSpPr/>
          <p:nvPr/>
        </p:nvSpPr>
        <p:spPr>
          <a:xfrm>
            <a:off x="657224" y="4202884"/>
            <a:ext cx="7829550" cy="1622520"/>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rebuchet MS" panose="020B0603020202020204" pitchFamily="34" charset="0"/>
              </a:rPr>
              <a:t>Para a ciência geográfica, o surgimento das cidades está vinculado à possibilidade de sobrevivência do ser humano fora do meio rural, pela produção de excedentes alimentares, o que marcou a primeira revolução agrícola (ou revolução neolítica). </a:t>
            </a:r>
          </a:p>
        </p:txBody>
      </p:sp>
    </p:spTree>
    <p:extLst>
      <p:ext uri="{BB962C8B-B14F-4D97-AF65-F5344CB8AC3E}">
        <p14:creationId xmlns:p14="http://schemas.microsoft.com/office/powerpoint/2010/main" val="234060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Origem das cidades</a:t>
            </a:r>
          </a:p>
        </p:txBody>
      </p:sp>
      <p:pic>
        <p:nvPicPr>
          <p:cNvPr id="3" name="Imagem 2">
            <a:extLst>
              <a:ext uri="{FF2B5EF4-FFF2-40B4-BE49-F238E27FC236}">
                <a16:creationId xmlns:a16="http://schemas.microsoft.com/office/drawing/2014/main" id="{5FF3C3ED-D4DA-4F36-8890-C5EF2A29F49F}"/>
              </a:ext>
            </a:extLst>
          </p:cNvPr>
          <p:cNvPicPr>
            <a:picLocks noChangeAspect="1"/>
          </p:cNvPicPr>
          <p:nvPr/>
        </p:nvPicPr>
        <p:blipFill>
          <a:blip r:embed="rId2"/>
          <a:stretch>
            <a:fillRect/>
          </a:stretch>
        </p:blipFill>
        <p:spPr>
          <a:xfrm>
            <a:off x="657224" y="1394888"/>
            <a:ext cx="7829550" cy="4638675"/>
          </a:xfrm>
          <a:prstGeom prst="rect">
            <a:avLst/>
          </a:prstGeom>
        </p:spPr>
      </p:pic>
      <p:sp>
        <p:nvSpPr>
          <p:cNvPr id="4" name="Retângulo 3">
            <a:extLst>
              <a:ext uri="{FF2B5EF4-FFF2-40B4-BE49-F238E27FC236}">
                <a16:creationId xmlns:a16="http://schemas.microsoft.com/office/drawing/2014/main" id="{3D265602-3B0F-4AA7-BAAF-BCDDB235F836}"/>
              </a:ext>
            </a:extLst>
          </p:cNvPr>
          <p:cNvSpPr/>
          <p:nvPr/>
        </p:nvSpPr>
        <p:spPr>
          <a:xfrm rot="16200000">
            <a:off x="6390862" y="3370222"/>
            <a:ext cx="4309378" cy="184666"/>
          </a:xfrm>
          <a:prstGeom prst="rect">
            <a:avLst/>
          </a:prstGeom>
        </p:spPr>
        <p:txBody>
          <a:bodyPr wrap="square">
            <a:spAutoFit/>
          </a:bodyPr>
          <a:lstStyle/>
          <a:p>
            <a:pPr algn="r"/>
            <a:r>
              <a:rPr lang="pt-BR" sz="600" dirty="0" err="1">
                <a:solidFill>
                  <a:schemeClr val="tx1">
                    <a:lumMod val="75000"/>
                    <a:lumOff val="25000"/>
                  </a:schemeClr>
                </a:solidFill>
                <a:latin typeface="Trebuchet MS" panose="020B0603020202020204" pitchFamily="34" charset="0"/>
              </a:rPr>
              <a:t>Croato</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
        <p:nvSpPr>
          <p:cNvPr id="5" name="Retângulo 4">
            <a:extLst>
              <a:ext uri="{FF2B5EF4-FFF2-40B4-BE49-F238E27FC236}">
                <a16:creationId xmlns:a16="http://schemas.microsoft.com/office/drawing/2014/main" id="{2BD465CC-FEB1-438C-B7A0-A3CA87B44ED5}"/>
              </a:ext>
            </a:extLst>
          </p:cNvPr>
          <p:cNvSpPr/>
          <p:nvPr/>
        </p:nvSpPr>
        <p:spPr>
          <a:xfrm>
            <a:off x="657224" y="4202884"/>
            <a:ext cx="7829550" cy="1622520"/>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rebuchet MS" panose="020B0603020202020204" pitchFamily="34" charset="0"/>
              </a:rPr>
              <a:t>Segundo as pesquisas arqueológicas, as cidades mais antigas surgiram por volta de 3500 a.C., na Mesopotâmia, na região do chamado Crescente Fértil, na planície dos rios Tigre e Eufrates. Pouco mais tarde, desenvolveram-se nos vales dos rios Nilo no Egito, Indo no atual Paquistão e Huang-</a:t>
            </a:r>
            <a:r>
              <a:rPr lang="pt-BR" dirty="0" err="1">
                <a:latin typeface="Trebuchet MS" panose="020B0603020202020204" pitchFamily="34" charset="0"/>
              </a:rPr>
              <a:t>ho</a:t>
            </a:r>
            <a:r>
              <a:rPr lang="pt-BR" dirty="0">
                <a:latin typeface="Trebuchet MS" panose="020B0603020202020204" pitchFamily="34" charset="0"/>
              </a:rPr>
              <a:t> na China.</a:t>
            </a:r>
          </a:p>
        </p:txBody>
      </p:sp>
    </p:spTree>
    <p:extLst>
      <p:ext uri="{BB962C8B-B14F-4D97-AF65-F5344CB8AC3E}">
        <p14:creationId xmlns:p14="http://schemas.microsoft.com/office/powerpoint/2010/main" val="415090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p:cNvSpPr>
            <a:spLocks noGrp="1"/>
          </p:cNvSpPr>
          <p:nvPr>
            <p:ph type="body" sz="quarter" idx="10"/>
          </p:nvPr>
        </p:nvSpPr>
        <p:spPr/>
        <p:txBody>
          <a:bodyPr/>
          <a:lstStyle/>
          <a:p>
            <a:r>
              <a:rPr lang="pt-BR" b="1" dirty="0">
                <a:solidFill>
                  <a:srgbClr val="EBC766"/>
                </a:solidFill>
              </a:rPr>
              <a:t>Origem das cidades</a:t>
            </a:r>
          </a:p>
        </p:txBody>
      </p:sp>
      <p:pic>
        <p:nvPicPr>
          <p:cNvPr id="3" name="Imagem 2">
            <a:extLst>
              <a:ext uri="{FF2B5EF4-FFF2-40B4-BE49-F238E27FC236}">
                <a16:creationId xmlns:a16="http://schemas.microsoft.com/office/drawing/2014/main" id="{5FF3C3ED-D4DA-4F36-8890-C5EF2A29F49F}"/>
              </a:ext>
            </a:extLst>
          </p:cNvPr>
          <p:cNvPicPr>
            <a:picLocks noChangeAspect="1"/>
          </p:cNvPicPr>
          <p:nvPr/>
        </p:nvPicPr>
        <p:blipFill>
          <a:blip r:embed="rId2"/>
          <a:stretch>
            <a:fillRect/>
          </a:stretch>
        </p:blipFill>
        <p:spPr>
          <a:xfrm>
            <a:off x="657224" y="1394888"/>
            <a:ext cx="7829550" cy="4638675"/>
          </a:xfrm>
          <a:prstGeom prst="rect">
            <a:avLst/>
          </a:prstGeom>
        </p:spPr>
      </p:pic>
      <p:sp>
        <p:nvSpPr>
          <p:cNvPr id="4" name="Retângulo 3">
            <a:extLst>
              <a:ext uri="{FF2B5EF4-FFF2-40B4-BE49-F238E27FC236}">
                <a16:creationId xmlns:a16="http://schemas.microsoft.com/office/drawing/2014/main" id="{3D265602-3B0F-4AA7-BAAF-BCDDB235F836}"/>
              </a:ext>
            </a:extLst>
          </p:cNvPr>
          <p:cNvSpPr/>
          <p:nvPr/>
        </p:nvSpPr>
        <p:spPr>
          <a:xfrm rot="16200000">
            <a:off x="6390862" y="3370222"/>
            <a:ext cx="4309378" cy="184666"/>
          </a:xfrm>
          <a:prstGeom prst="rect">
            <a:avLst/>
          </a:prstGeom>
        </p:spPr>
        <p:txBody>
          <a:bodyPr wrap="square">
            <a:spAutoFit/>
          </a:bodyPr>
          <a:lstStyle/>
          <a:p>
            <a:pPr algn="r"/>
            <a:r>
              <a:rPr lang="pt-BR" sz="600" dirty="0" err="1">
                <a:solidFill>
                  <a:schemeClr val="tx1">
                    <a:lumMod val="75000"/>
                    <a:lumOff val="25000"/>
                  </a:schemeClr>
                </a:solidFill>
                <a:latin typeface="Trebuchet MS" panose="020B0603020202020204" pitchFamily="34" charset="0"/>
              </a:rPr>
              <a:t>Croato</a:t>
            </a:r>
            <a:r>
              <a:rPr lang="pt-BR" sz="600" dirty="0">
                <a:solidFill>
                  <a:schemeClr val="tx1">
                    <a:lumMod val="75000"/>
                    <a:lumOff val="25000"/>
                  </a:schemeClr>
                </a:solidFill>
                <a:latin typeface="Trebuchet MS" panose="020B0603020202020204" pitchFamily="34" charset="0"/>
              </a:rPr>
              <a:t>/</a:t>
            </a:r>
            <a:r>
              <a:rPr lang="pt-BR" sz="600" dirty="0" err="1">
                <a:solidFill>
                  <a:schemeClr val="tx1">
                    <a:lumMod val="75000"/>
                    <a:lumOff val="25000"/>
                  </a:schemeClr>
                </a:solidFill>
                <a:latin typeface="Trebuchet MS" panose="020B0603020202020204" pitchFamily="34" charset="0"/>
              </a:rPr>
              <a:t>Shutterstock</a:t>
            </a:r>
            <a:endParaRPr lang="pt-BR" sz="600" dirty="0">
              <a:solidFill>
                <a:schemeClr val="tx1">
                  <a:lumMod val="75000"/>
                  <a:lumOff val="25000"/>
                </a:schemeClr>
              </a:solidFill>
              <a:latin typeface="Trebuchet MS" panose="020B0603020202020204" pitchFamily="34" charset="0"/>
            </a:endParaRPr>
          </a:p>
        </p:txBody>
      </p:sp>
      <p:sp>
        <p:nvSpPr>
          <p:cNvPr id="5" name="Retângulo 4">
            <a:extLst>
              <a:ext uri="{FF2B5EF4-FFF2-40B4-BE49-F238E27FC236}">
                <a16:creationId xmlns:a16="http://schemas.microsoft.com/office/drawing/2014/main" id="{2BD465CC-FEB1-438C-B7A0-A3CA87B44ED5}"/>
              </a:ext>
            </a:extLst>
          </p:cNvPr>
          <p:cNvSpPr/>
          <p:nvPr/>
        </p:nvSpPr>
        <p:spPr>
          <a:xfrm>
            <a:off x="657224" y="4202884"/>
            <a:ext cx="7829550" cy="1622520"/>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rebuchet MS" panose="020B0603020202020204" pitchFamily="34" charset="0"/>
              </a:rPr>
              <a:t>Durante esse período, as cidades eram apenas centros de poder e de negócios, com grande parcela da população vivendo no campo. As taxas de urbanização eram ainda muito reduzidas. Entretanto, algumas cidades atingiram grande contingente populacional, como Roma, que, no seu auge, no início da Era Cristã, tinha cerca de 1 milhão de habitantes.</a:t>
            </a:r>
          </a:p>
        </p:txBody>
      </p:sp>
    </p:spTree>
    <p:extLst>
      <p:ext uri="{BB962C8B-B14F-4D97-AF65-F5344CB8AC3E}">
        <p14:creationId xmlns:p14="http://schemas.microsoft.com/office/powerpoint/2010/main" val="4271245661"/>
      </p:ext>
    </p:extLst>
  </p:cSld>
  <p:clrMapOvr>
    <a:masterClrMapping/>
  </p:clrMapOvr>
</p:sld>
</file>

<file path=ppt/theme/theme1.xml><?xml version="1.0" encoding="utf-8"?>
<a:theme xmlns:a="http://schemas.openxmlformats.org/drawingml/2006/main" name="Modelos de slides">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TotalTime>
  <Words>1652</Words>
  <Application>Microsoft Office PowerPoint</Application>
  <PresentationFormat>Apresentação na tela (4:3)</PresentationFormat>
  <Paragraphs>122</Paragraphs>
  <Slides>35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35</vt:i4>
      </vt:variant>
    </vt:vector>
  </HeadingPairs>
  <TitlesOfParts>
    <vt:vector size="40" baseType="lpstr">
      <vt:lpstr>Arial</vt:lpstr>
      <vt:lpstr>Arial Narrow</vt:lpstr>
      <vt:lpstr>Calibri</vt:lpstr>
      <vt:lpstr>Trebuchet MS</vt:lpstr>
      <vt:lpstr>Modelos de slides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Ético</dc:creator>
  <cp:lastModifiedBy>Yago Marinzeck</cp:lastModifiedBy>
  <cp:revision>71</cp:revision>
  <dcterms:created xsi:type="dcterms:W3CDTF">2017-10-06T20:41:42Z</dcterms:created>
  <dcterms:modified xsi:type="dcterms:W3CDTF">2019-03-08T20:53:01Z</dcterms:modified>
</cp:coreProperties>
</file>